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4" r:id="rId1"/>
    <p:sldMasterId id="2147483766" r:id="rId2"/>
    <p:sldMasterId id="2147483786" r:id="rId3"/>
    <p:sldMasterId id="2147483798" r:id="rId4"/>
    <p:sldMasterId id="2147483810" r:id="rId5"/>
    <p:sldMasterId id="2147483822" r:id="rId6"/>
    <p:sldMasterId id="2147483834" r:id="rId7"/>
    <p:sldMasterId id="2147483846" r:id="rId8"/>
    <p:sldMasterId id="2147483858" r:id="rId9"/>
    <p:sldMasterId id="2147483872" r:id="rId10"/>
  </p:sldMasterIdLst>
  <p:notesMasterIdLst>
    <p:notesMasterId r:id="rId58"/>
  </p:notesMasterIdLst>
  <p:sldIdLst>
    <p:sldId id="256" r:id="rId11"/>
    <p:sldId id="261" r:id="rId12"/>
    <p:sldId id="257" r:id="rId13"/>
    <p:sldId id="259" r:id="rId14"/>
    <p:sldId id="260" r:id="rId15"/>
    <p:sldId id="262" r:id="rId16"/>
    <p:sldId id="263" r:id="rId17"/>
    <p:sldId id="3652" r:id="rId18"/>
    <p:sldId id="264" r:id="rId19"/>
    <p:sldId id="258" r:id="rId20"/>
    <p:sldId id="3639" r:id="rId21"/>
    <p:sldId id="265" r:id="rId22"/>
    <p:sldId id="266" r:id="rId23"/>
    <p:sldId id="3640" r:id="rId24"/>
    <p:sldId id="3641" r:id="rId25"/>
    <p:sldId id="293" r:id="rId26"/>
    <p:sldId id="3643" r:id="rId27"/>
    <p:sldId id="3653" r:id="rId28"/>
    <p:sldId id="3644" r:id="rId29"/>
    <p:sldId id="3645" r:id="rId30"/>
    <p:sldId id="3646" r:id="rId31"/>
    <p:sldId id="3647" r:id="rId32"/>
    <p:sldId id="3648" r:id="rId33"/>
    <p:sldId id="3649" r:id="rId34"/>
    <p:sldId id="3650" r:id="rId35"/>
    <p:sldId id="3651" r:id="rId36"/>
    <p:sldId id="397" r:id="rId37"/>
    <p:sldId id="453" r:id="rId38"/>
    <p:sldId id="456" r:id="rId39"/>
    <p:sldId id="454" r:id="rId40"/>
    <p:sldId id="399" r:id="rId41"/>
    <p:sldId id="403" r:id="rId42"/>
    <p:sldId id="455" r:id="rId43"/>
    <p:sldId id="405" r:id="rId44"/>
    <p:sldId id="411" r:id="rId45"/>
    <p:sldId id="446" r:id="rId46"/>
    <p:sldId id="297" r:id="rId47"/>
    <p:sldId id="291" r:id="rId48"/>
    <p:sldId id="292" r:id="rId49"/>
    <p:sldId id="294" r:id="rId50"/>
    <p:sldId id="304" r:id="rId51"/>
    <p:sldId id="298" r:id="rId52"/>
    <p:sldId id="299" r:id="rId53"/>
    <p:sldId id="300" r:id="rId54"/>
    <p:sldId id="305" r:id="rId55"/>
    <p:sldId id="301" r:id="rId56"/>
    <p:sldId id="280" r:id="rId5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A55994A-5699-4615-A0FF-8D501BE50524}" type="datetimeFigureOut">
              <a:rPr lang="en-US" smtClean="0"/>
              <a:t>11/10/2019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2798CC3-B29E-41CF-A3D1-4670EC36DDBE}" type="slidenum">
              <a:rPr lang="en-US" smtClean="0"/>
              <a:t>‹#›</a:t>
            </a:fld>
            <a:endParaRPr lang="en-US"/>
          </a:p>
        </p:txBody>
      </p:sp>
    </p:spTree>
    <p:extLst>
      <p:ext uri="{BB962C8B-B14F-4D97-AF65-F5344CB8AC3E}">
        <p14:creationId xmlns:p14="http://schemas.microsoft.com/office/powerpoint/2010/main" val="3059759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those 27 Critical Access Hospitals, 19 of them are barely hanging on.  19 of the 27 rural hospitals are operating on zero margins – or less.  Without property tax support or other revenues, they would not be able to keep the doors open.</a:t>
            </a:r>
          </a:p>
          <a:p>
            <a:endParaRPr lang="en-US" dirty="0"/>
          </a:p>
          <a:p>
            <a:r>
              <a:rPr lang="en-US" dirty="0"/>
              <a:t>How critical are these critical access hospitals?</a:t>
            </a:r>
          </a:p>
          <a:p>
            <a:endParaRPr lang="en-US" dirty="0"/>
          </a:p>
          <a:p>
            <a:r>
              <a:rPr lang="en-US" dirty="0"/>
              <a:t>Ask Monsanto what they would do without a hospital in Soda Springs.  </a:t>
            </a:r>
          </a:p>
          <a:p>
            <a:endParaRPr lang="en-US" dirty="0"/>
          </a:p>
          <a:p>
            <a:r>
              <a:rPr lang="en-US" dirty="0"/>
              <a:t>Ask an wilderness outfitter if a hospital in Salmon, Idaho is important – or whether they would be OK driving another 163 miles to Idaho Falls.</a:t>
            </a:r>
          </a:p>
          <a:p>
            <a:endParaRPr lang="en-US" dirty="0"/>
          </a:p>
          <a:p>
            <a:r>
              <a:rPr lang="en-US" dirty="0"/>
              <a:t>Ask the United States Air Force if labor and delivery services at the community hospital in Mountain Home are important to the future of the base.</a:t>
            </a:r>
          </a:p>
          <a:p>
            <a:endParaRPr lang="en-US" dirty="0"/>
          </a:p>
          <a:p>
            <a:r>
              <a:rPr lang="en-US" dirty="0"/>
              <a:t>A January 2018 study indicated that states that expanded Medicaid had a direct </a:t>
            </a:r>
            <a:r>
              <a:rPr lang="en-US" b="1" i="1" u="sng" dirty="0"/>
              <a:t>positive</a:t>
            </a:r>
            <a:r>
              <a:rPr lang="en-US" dirty="0"/>
              <a:t> affect on the number of hospital closures – especially rural hospitals.</a:t>
            </a:r>
          </a:p>
        </p:txBody>
      </p:sp>
      <p:sp>
        <p:nvSpPr>
          <p:cNvPr id="4" name="Slide Number Placeholder 3"/>
          <p:cNvSpPr>
            <a:spLocks noGrp="1"/>
          </p:cNvSpPr>
          <p:nvPr>
            <p:ph type="sldNum" sz="quarter" idx="10"/>
          </p:nvPr>
        </p:nvSpPr>
        <p:spPr/>
        <p:txBody>
          <a:bodyPr/>
          <a:lstStyle/>
          <a:p>
            <a:pPr defTabSz="483306">
              <a:defRPr/>
            </a:pPr>
            <a:fld id="{1A365BD4-8257-4013-A23E-1AF618579CDD}" type="slidenum">
              <a:rPr lang="en-US">
                <a:solidFill>
                  <a:prstClr val="black"/>
                </a:solidFill>
                <a:latin typeface="Calibri" panose="020F0502020204030204"/>
              </a:rPr>
              <a:pPr defTabSz="483306">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993045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811213" y="1220788"/>
            <a:ext cx="5854700" cy="3292475"/>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ヒラギノ角ゴ Pro W3"/>
                <a:cs typeface="ヒラギノ角ゴ Pro W3"/>
              </a:rPr>
              <a:t>Nothing here just intro</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pitchFamily="34" charset="0"/>
                <a:ea typeface="ヒラギノ角ゴ Pro W3"/>
                <a:cs typeface="ヒラギノ角ゴ Pro W3"/>
              </a:defRPr>
            </a:lvl1pPr>
            <a:lvl2pPr marL="800294" indent="-307805" eaLnBrk="0" hangingPunct="0">
              <a:spcBef>
                <a:spcPct val="30000"/>
              </a:spcBef>
              <a:defRPr sz="1300">
                <a:solidFill>
                  <a:schemeClr val="tx1"/>
                </a:solidFill>
                <a:latin typeface="Arial" pitchFamily="34" charset="0"/>
                <a:ea typeface="ヒラギノ角ゴ Pro W3"/>
                <a:cs typeface="ヒラギノ角ゴ Pro W3"/>
              </a:defRPr>
            </a:lvl2pPr>
            <a:lvl3pPr marL="1231222" indent="-246244" eaLnBrk="0" hangingPunct="0">
              <a:spcBef>
                <a:spcPct val="30000"/>
              </a:spcBef>
              <a:defRPr sz="1300">
                <a:solidFill>
                  <a:schemeClr val="tx1"/>
                </a:solidFill>
                <a:latin typeface="Arial" pitchFamily="34" charset="0"/>
                <a:ea typeface="ヒラギノ角ゴ Pro W3"/>
                <a:cs typeface="ヒラギノ角ゴ Pro W3"/>
              </a:defRPr>
            </a:lvl3pPr>
            <a:lvl4pPr marL="1723711" indent="-246244" eaLnBrk="0" hangingPunct="0">
              <a:spcBef>
                <a:spcPct val="30000"/>
              </a:spcBef>
              <a:defRPr sz="1300">
                <a:solidFill>
                  <a:schemeClr val="tx1"/>
                </a:solidFill>
                <a:latin typeface="Arial" pitchFamily="34" charset="0"/>
                <a:ea typeface="ヒラギノ角ゴ Pro W3"/>
                <a:cs typeface="ヒラギノ角ゴ Pro W3"/>
              </a:defRPr>
            </a:lvl4pPr>
            <a:lvl5pPr marL="2216201" indent="-246244" eaLnBrk="0" hangingPunct="0">
              <a:spcBef>
                <a:spcPct val="30000"/>
              </a:spcBef>
              <a:defRPr sz="1300">
                <a:solidFill>
                  <a:schemeClr val="tx1"/>
                </a:solidFill>
                <a:latin typeface="Arial" pitchFamily="34" charset="0"/>
                <a:ea typeface="ヒラギノ角ゴ Pro W3"/>
                <a:cs typeface="ヒラギノ角ゴ Pro W3"/>
              </a:defRPr>
            </a:lvl5pPr>
            <a:lvl6pPr marL="2708689" indent="-246244" eaLnBrk="0" fontAlgn="base" hangingPunct="0">
              <a:spcBef>
                <a:spcPct val="30000"/>
              </a:spcBef>
              <a:spcAft>
                <a:spcPct val="0"/>
              </a:spcAft>
              <a:defRPr sz="1300">
                <a:solidFill>
                  <a:schemeClr val="tx1"/>
                </a:solidFill>
                <a:latin typeface="Arial" pitchFamily="34" charset="0"/>
                <a:ea typeface="ヒラギノ角ゴ Pro W3"/>
                <a:cs typeface="ヒラギノ角ゴ Pro W3"/>
              </a:defRPr>
            </a:lvl6pPr>
            <a:lvl7pPr marL="3201178" indent="-246244" eaLnBrk="0" fontAlgn="base" hangingPunct="0">
              <a:spcBef>
                <a:spcPct val="30000"/>
              </a:spcBef>
              <a:spcAft>
                <a:spcPct val="0"/>
              </a:spcAft>
              <a:defRPr sz="1300">
                <a:solidFill>
                  <a:schemeClr val="tx1"/>
                </a:solidFill>
                <a:latin typeface="Arial" pitchFamily="34" charset="0"/>
                <a:ea typeface="ヒラギノ角ゴ Pro W3"/>
                <a:cs typeface="ヒラギノ角ゴ Pro W3"/>
              </a:defRPr>
            </a:lvl7pPr>
            <a:lvl8pPr marL="3693667" indent="-246244" eaLnBrk="0" fontAlgn="base" hangingPunct="0">
              <a:spcBef>
                <a:spcPct val="30000"/>
              </a:spcBef>
              <a:spcAft>
                <a:spcPct val="0"/>
              </a:spcAft>
              <a:defRPr sz="1300">
                <a:solidFill>
                  <a:schemeClr val="tx1"/>
                </a:solidFill>
                <a:latin typeface="Arial" pitchFamily="34" charset="0"/>
                <a:ea typeface="ヒラギノ角ゴ Pro W3"/>
                <a:cs typeface="ヒラギノ角ゴ Pro W3"/>
              </a:defRPr>
            </a:lvl8pPr>
            <a:lvl9pPr marL="4186156" indent="-246244" eaLnBrk="0" fontAlgn="base" hangingPunct="0">
              <a:spcBef>
                <a:spcPct val="30000"/>
              </a:spcBef>
              <a:spcAft>
                <a:spcPct val="0"/>
              </a:spcAft>
              <a:defRPr sz="1300">
                <a:solidFill>
                  <a:schemeClr val="tx1"/>
                </a:solidFill>
                <a:latin typeface="Arial" pitchFamily="34" charset="0"/>
                <a:ea typeface="ヒラギノ角ゴ Pro W3"/>
                <a:cs typeface="ヒラギノ角ゴ Pro W3"/>
              </a:defRPr>
            </a:lvl9pPr>
          </a:lstStyle>
          <a:p>
            <a:pPr defTabSz="966612" eaLnBrk="1" hangingPunct="1">
              <a:spcBef>
                <a:spcPct val="0"/>
              </a:spcBef>
            </a:pPr>
            <a:fld id="{486F3360-C0A6-461C-90BA-A6CB8A504A11}" type="slidenum">
              <a:rPr lang="en-US" altLang="en-US">
                <a:solidFill>
                  <a:srgbClr val="000000"/>
                </a:solidFill>
              </a:rPr>
              <a:pPr defTabSz="966612" eaLnBrk="1" hangingPunct="1">
                <a:spcBef>
                  <a:spcPct val="0"/>
                </a:spcBef>
              </a:pPr>
              <a:t>37</a:t>
            </a:fld>
            <a:endParaRPr lang="en-US"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14375"/>
            <a:ext cx="6353175" cy="3573463"/>
          </a:xfrm>
        </p:spPr>
      </p:sp>
      <p:sp>
        <p:nvSpPr>
          <p:cNvPr id="3" name="Notes Placeholder 2"/>
          <p:cNvSpPr>
            <a:spLocks noGrp="1"/>
          </p:cNvSpPr>
          <p:nvPr>
            <p:ph type="body" idx="1"/>
          </p:nvPr>
        </p:nvSpPr>
        <p:spPr/>
        <p:txBody>
          <a:bodyPr/>
          <a:lstStyle/>
          <a:p>
            <a:r>
              <a:rPr lang="en-US" dirty="0"/>
              <a:t>MH is the largest Not-For-Profit Community owned Health system in the Southeast Texas.  We serve all of Houston and the better part of 3 counties </a:t>
            </a:r>
          </a:p>
          <a:p>
            <a:endParaRPr lang="en-US" dirty="0"/>
          </a:p>
          <a:p>
            <a:r>
              <a:rPr lang="en-US" dirty="0"/>
              <a:t>There are over 300 care deliver sights,  ( there is a map but it crazy when you try to see them all on one document )  </a:t>
            </a:r>
          </a:p>
          <a:p>
            <a:endParaRPr lang="en-US" dirty="0"/>
          </a:p>
          <a:p>
            <a:r>
              <a:rPr lang="en-US" dirty="0"/>
              <a:t>Memorial Hermann TMC  our level 1 Trauma / Transplant/ UTHSC teaching Hospital is our Flagship, along with network of strong community hospitals and many OP locations taking care of over 1/3 of the Greater Houston Market.   </a:t>
            </a:r>
          </a:p>
          <a:p>
            <a:endParaRPr lang="en-US" dirty="0"/>
          </a:p>
        </p:txBody>
      </p:sp>
      <p:sp>
        <p:nvSpPr>
          <p:cNvPr id="4" name="Slide Number Placeholder 3"/>
          <p:cNvSpPr>
            <a:spLocks noGrp="1"/>
          </p:cNvSpPr>
          <p:nvPr>
            <p:ph type="sldNum" sz="quarter" idx="10"/>
          </p:nvPr>
        </p:nvSpPr>
        <p:spPr/>
        <p:txBody>
          <a:bodyPr/>
          <a:lstStyle/>
          <a:p>
            <a:pPr defTabSz="966612">
              <a:defRPr/>
            </a:pPr>
            <a:fld id="{55464AA8-67DC-4A6C-80E0-C2CF9F1D90B4}" type="slidenum">
              <a:rPr lang="en-US">
                <a:solidFill>
                  <a:prstClr val="black"/>
                </a:solidFill>
                <a:latin typeface="Calibri"/>
              </a:rPr>
              <a:pPr defTabSz="966612">
                <a:defRPr/>
              </a:pPr>
              <a:t>38</a:t>
            </a:fld>
            <a:endParaRPr lang="en-US" dirty="0">
              <a:solidFill>
                <a:prstClr val="black"/>
              </a:solidFill>
              <a:latin typeface="Calibri"/>
            </a:endParaRPr>
          </a:p>
        </p:txBody>
      </p:sp>
    </p:spTree>
    <p:extLst>
      <p:ext uri="{BB962C8B-B14F-4D97-AF65-F5344CB8AC3E}">
        <p14:creationId xmlns:p14="http://schemas.microsoft.com/office/powerpoint/2010/main" val="2763398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organized by service lines.  These are our Macro service lines,  we do have sub-specialty service lines within most of these.   </a:t>
            </a:r>
          </a:p>
          <a:p>
            <a:endParaRPr lang="en-US" dirty="0"/>
          </a:p>
          <a:p>
            <a:r>
              <a:rPr lang="en-US" dirty="0"/>
              <a:t>We believe that this type of focus is what allows us to squeeze out the best of the best and make it our system standard.   </a:t>
            </a:r>
          </a:p>
          <a:p>
            <a:endParaRPr lang="en-US" dirty="0"/>
          </a:p>
          <a:p>
            <a:r>
              <a:rPr lang="en-US" dirty="0"/>
              <a:t>Wonder if I can say here that we have begun to look at all campuses and adjust the focus when needed.  We want to steer our patients to the centers of excellence within our system.  </a:t>
            </a:r>
          </a:p>
          <a:p>
            <a:endParaRPr lang="en-US" dirty="0"/>
          </a:p>
          <a:p>
            <a:r>
              <a:rPr lang="en-US" dirty="0"/>
              <a:t>We have also begun the process of removing some services on some campuses to better serve the community.    ( i.e. not all campuses do high level trauma, and not all do OB Deliveries. ) </a:t>
            </a:r>
          </a:p>
          <a:p>
            <a:endParaRPr lang="en-US" dirty="0"/>
          </a:p>
        </p:txBody>
      </p:sp>
      <p:sp>
        <p:nvSpPr>
          <p:cNvPr id="4" name="Slide Number Placeholder 3"/>
          <p:cNvSpPr>
            <a:spLocks noGrp="1"/>
          </p:cNvSpPr>
          <p:nvPr>
            <p:ph type="sldNum" sz="quarter" idx="10"/>
          </p:nvPr>
        </p:nvSpPr>
        <p:spPr/>
        <p:txBody>
          <a:bodyPr/>
          <a:lstStyle/>
          <a:p>
            <a:pPr defTabSz="966612">
              <a:defRPr/>
            </a:pPr>
            <a:fld id="{63FE8F39-AF4B-41F0-B360-8812C4E424C1}" type="slidenum">
              <a:rPr lang="en-US" altLang="en-US">
                <a:solidFill>
                  <a:prstClr val="black"/>
                </a:solidFill>
                <a:latin typeface="Calibri"/>
              </a:rPr>
              <a:pPr defTabSz="966612">
                <a:defRPr/>
              </a:pPr>
              <a:t>39</a:t>
            </a:fld>
            <a:endParaRPr lang="en-US" altLang="en-US">
              <a:solidFill>
                <a:prstClr val="black"/>
              </a:solidFill>
              <a:latin typeface="Calibri"/>
            </a:endParaRPr>
          </a:p>
        </p:txBody>
      </p:sp>
    </p:spTree>
    <p:extLst>
      <p:ext uri="{BB962C8B-B14F-4D97-AF65-F5344CB8AC3E}">
        <p14:creationId xmlns:p14="http://schemas.microsoft.com/office/powerpoint/2010/main" val="2610548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awards from the most recent years.  </a:t>
            </a:r>
          </a:p>
        </p:txBody>
      </p:sp>
      <p:sp>
        <p:nvSpPr>
          <p:cNvPr id="4" name="Slide Number Placeholder 3"/>
          <p:cNvSpPr>
            <a:spLocks noGrp="1"/>
          </p:cNvSpPr>
          <p:nvPr>
            <p:ph type="sldNum" sz="quarter" idx="10"/>
          </p:nvPr>
        </p:nvSpPr>
        <p:spPr/>
        <p:txBody>
          <a:bodyPr/>
          <a:lstStyle/>
          <a:p>
            <a:pPr defTabSz="966612"/>
            <a:fld id="{3F7EB14A-1B22-442F-9CF9-8C010CF63201}" type="slidenum">
              <a:rPr lang="en-US">
                <a:solidFill>
                  <a:prstClr val="black"/>
                </a:solidFill>
                <a:latin typeface="Calibri"/>
              </a:rPr>
              <a:pPr defTabSz="966612"/>
              <a:t>40</a:t>
            </a:fld>
            <a:endParaRPr lang="en-US">
              <a:solidFill>
                <a:prstClr val="black"/>
              </a:solidFill>
              <a:latin typeface="Calibri"/>
            </a:endParaRPr>
          </a:p>
        </p:txBody>
      </p:sp>
    </p:spTree>
    <p:extLst>
      <p:ext uri="{BB962C8B-B14F-4D97-AF65-F5344CB8AC3E}">
        <p14:creationId xmlns:p14="http://schemas.microsoft.com/office/powerpoint/2010/main" val="2843046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organized by service lines.  These are our Macro service lines,  we do have sub-specialty service lines within most of these.   </a:t>
            </a:r>
          </a:p>
          <a:p>
            <a:endParaRPr lang="en-US" dirty="0"/>
          </a:p>
          <a:p>
            <a:r>
              <a:rPr lang="en-US" dirty="0"/>
              <a:t>We believe that this type of focus is what allows us to squeeze out the best of the best and make it our system standard.   </a:t>
            </a:r>
          </a:p>
          <a:p>
            <a:endParaRPr lang="en-US" dirty="0"/>
          </a:p>
          <a:p>
            <a:r>
              <a:rPr lang="en-US" dirty="0"/>
              <a:t>Wonder if I can say here that we have begun to look at all campuses and adjust the focus when needed.  We want to steer our patients to the centers of excellence within our system.  </a:t>
            </a:r>
          </a:p>
          <a:p>
            <a:endParaRPr lang="en-US" dirty="0"/>
          </a:p>
          <a:p>
            <a:r>
              <a:rPr lang="en-US" dirty="0"/>
              <a:t>We have also begun the process of removing some services on some campuses to better serve the community.    ( i.e. not all campuses do high level trauma, and not all do OB Deliveries. ) </a:t>
            </a:r>
          </a:p>
          <a:p>
            <a:endParaRPr lang="en-US" dirty="0"/>
          </a:p>
        </p:txBody>
      </p:sp>
      <p:sp>
        <p:nvSpPr>
          <p:cNvPr id="4" name="Slide Number Placeholder 3"/>
          <p:cNvSpPr>
            <a:spLocks noGrp="1"/>
          </p:cNvSpPr>
          <p:nvPr>
            <p:ph type="sldNum" sz="quarter" idx="10"/>
          </p:nvPr>
        </p:nvSpPr>
        <p:spPr/>
        <p:txBody>
          <a:bodyPr/>
          <a:lstStyle/>
          <a:p>
            <a:pPr defTabSz="966612">
              <a:defRPr/>
            </a:pPr>
            <a:fld id="{63FE8F39-AF4B-41F0-B360-8812C4E424C1}" type="slidenum">
              <a:rPr lang="en-US" altLang="en-US">
                <a:solidFill>
                  <a:prstClr val="black"/>
                </a:solidFill>
                <a:latin typeface="Calibri"/>
              </a:rPr>
              <a:pPr defTabSz="966612">
                <a:defRPr/>
              </a:pPr>
              <a:t>41</a:t>
            </a:fld>
            <a:endParaRPr lang="en-US" altLang="en-US">
              <a:solidFill>
                <a:prstClr val="black"/>
              </a:solidFill>
              <a:latin typeface="Calibri"/>
            </a:endParaRPr>
          </a:p>
        </p:txBody>
      </p:sp>
    </p:spTree>
    <p:extLst>
      <p:ext uri="{BB962C8B-B14F-4D97-AF65-F5344CB8AC3E}">
        <p14:creationId xmlns:p14="http://schemas.microsoft.com/office/powerpoint/2010/main" val="2610548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that you know about our </a:t>
            </a:r>
          </a:p>
          <a:p>
            <a:r>
              <a:rPr lang="en-US" dirty="0"/>
              <a:t>Patient care </a:t>
            </a:r>
          </a:p>
          <a:p>
            <a:r>
              <a:rPr lang="en-US" dirty="0"/>
              <a:t>Good clinical models, great outcomes, many awards  </a:t>
            </a:r>
          </a:p>
          <a:p>
            <a:endParaRPr lang="en-US" dirty="0"/>
          </a:p>
          <a:p>
            <a:r>
              <a:rPr lang="en-US" dirty="0"/>
              <a:t>Let's look at our </a:t>
            </a:r>
          </a:p>
          <a:p>
            <a:r>
              <a:rPr lang="en-US" dirty="0"/>
              <a:t>Financial Care</a:t>
            </a:r>
          </a:p>
          <a:p>
            <a:r>
              <a:rPr lang="en-US" dirty="0"/>
              <a:t>Renewed emphasis here, typically Finance is the first and last touch points in our system.  We want to have excellent customer care.  We can’t have Great Clinical Care and have the ball drop here.  </a:t>
            </a:r>
          </a:p>
          <a:p>
            <a:r>
              <a:rPr lang="en-US" dirty="0"/>
              <a:t> </a:t>
            </a:r>
          </a:p>
          <a:p>
            <a:r>
              <a:rPr lang="en-US" dirty="0"/>
              <a:t>The challenges</a:t>
            </a:r>
          </a:p>
          <a:p>
            <a:pPr lvl="0"/>
            <a:r>
              <a:rPr lang="en-US" dirty="0"/>
              <a:t>Multiple EMRs  ( Athena, Cerner, </a:t>
            </a:r>
            <a:r>
              <a:rPr lang="en-US" dirty="0" err="1"/>
              <a:t>Allscripts</a:t>
            </a:r>
            <a:r>
              <a:rPr lang="en-US" dirty="0"/>
              <a:t> and Epic)</a:t>
            </a:r>
          </a:p>
          <a:p>
            <a:pPr lvl="0"/>
            <a:r>
              <a:rPr lang="en-US" dirty="0"/>
              <a:t>We want to be collaborative and highly engaged with our partners</a:t>
            </a:r>
          </a:p>
          <a:p>
            <a:pPr lvl="0"/>
            <a:r>
              <a:rPr lang="en-US" dirty="0"/>
              <a:t>We have electronic paperless registration at most all sights but not 100%</a:t>
            </a:r>
          </a:p>
          <a:p>
            <a:pPr lvl="0"/>
            <a:r>
              <a:rPr lang="en-US" dirty="0"/>
              <a:t>We have had on-line scheduling for several years (not real time, requires </a:t>
            </a:r>
            <a:r>
              <a:rPr lang="en-US" dirty="0" err="1"/>
              <a:t>manumation</a:t>
            </a:r>
            <a:r>
              <a:rPr lang="en-US" dirty="0"/>
              <a:t>  ) </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pPr defTabSz="966612"/>
            <a:fld id="{3F7EB14A-1B22-442F-9CF9-8C010CF63201}" type="slidenum">
              <a:rPr lang="en-US">
                <a:solidFill>
                  <a:prstClr val="black"/>
                </a:solidFill>
                <a:latin typeface="Calibri"/>
              </a:rPr>
              <a:pPr defTabSz="966612"/>
              <a:t>42</a:t>
            </a:fld>
            <a:endParaRPr lang="en-US">
              <a:solidFill>
                <a:prstClr val="black"/>
              </a:solidFill>
              <a:latin typeface="Calibri"/>
            </a:endParaRPr>
          </a:p>
        </p:txBody>
      </p:sp>
    </p:spTree>
    <p:extLst>
      <p:ext uri="{BB962C8B-B14F-4D97-AF65-F5344CB8AC3E}">
        <p14:creationId xmlns:p14="http://schemas.microsoft.com/office/powerpoint/2010/main" val="3524082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Journey</a:t>
            </a:r>
          </a:p>
          <a:p>
            <a:pPr lvl="0"/>
            <a:r>
              <a:rPr lang="en-US" dirty="0"/>
              <a:t>In the beginning scheduling was all manual.  Nothing but calls and a roster of open slots to coordinate with Doctors, Patients, clinical departments and Insurance pre-Certifications. </a:t>
            </a:r>
          </a:p>
          <a:p>
            <a:pPr lvl="0"/>
            <a:endParaRPr lang="en-US" dirty="0"/>
          </a:p>
          <a:p>
            <a:pPr lvl="0"/>
            <a:r>
              <a:rPr lang="en-US" dirty="0"/>
              <a:t>Implementation of on-line scheduling system.  Helpful to the consumer but not really connected to the actual Inventory.  Would allow you to pick a slot, only to send e-mail to the scheduling area to coordinate and actual block the time.  If time wasn’t available, you had to call the patient back and work to find an opening that would be acceptable.  </a:t>
            </a:r>
          </a:p>
          <a:p>
            <a:pPr lvl="0"/>
            <a:endParaRPr lang="en-US" dirty="0"/>
          </a:p>
          <a:p>
            <a:pPr lvl="0"/>
            <a:r>
              <a:rPr lang="en-US" dirty="0"/>
              <a:t>Next step is the Consumer Communication Preference profile.    Dealing with varying levels of consumers, one model will not work for everyone.  This will allow the consumer to select the mode of communication they prefer:  e-mail, text, phone call or US Mail.   </a:t>
            </a:r>
          </a:p>
          <a:p>
            <a:pPr lvl="0"/>
            <a:endParaRPr lang="en-US" dirty="0"/>
          </a:p>
          <a:p>
            <a:pPr lvl="0"/>
            <a:r>
              <a:rPr lang="en-US" dirty="0"/>
              <a:t>Build a real time scheduling system that works actual inventory, eliminate the </a:t>
            </a:r>
            <a:r>
              <a:rPr lang="en-US" dirty="0" err="1"/>
              <a:t>manumation</a:t>
            </a:r>
            <a:r>
              <a:rPr lang="en-US" dirty="0"/>
              <a:t>. </a:t>
            </a:r>
          </a:p>
          <a:p>
            <a:pPr lvl="0"/>
            <a:endParaRPr lang="en-US" dirty="0"/>
          </a:p>
          <a:p>
            <a:pPr lvl="0"/>
            <a:r>
              <a:rPr lang="en-US" dirty="0"/>
              <a:t>We have had on-line bill pay for some time, but this is being looked at too.</a:t>
            </a:r>
          </a:p>
          <a:p>
            <a:pPr lvl="0"/>
            <a:endParaRPr lang="en-US" dirty="0"/>
          </a:p>
          <a:p>
            <a:pPr lvl="0"/>
            <a:r>
              <a:rPr lang="en-US" dirty="0"/>
              <a:t>We have had everyday well for some time, but this is being looked at too. </a:t>
            </a:r>
          </a:p>
          <a:p>
            <a:pPr lvl="0"/>
            <a:endParaRPr lang="en-US" dirty="0"/>
          </a:p>
          <a:p>
            <a:pPr lvl="0"/>
            <a:r>
              <a:rPr lang="en-US" dirty="0"/>
              <a:t>We want to get to the concierge service level.  Goal would be for consumer to complete registration on-line and when they present for services, it is just a matter of pulling up their reservation and checking them in.  </a:t>
            </a:r>
          </a:p>
          <a:p>
            <a:endParaRPr lang="en-US" dirty="0"/>
          </a:p>
        </p:txBody>
      </p:sp>
      <p:sp>
        <p:nvSpPr>
          <p:cNvPr id="4" name="Slide Number Placeholder 3"/>
          <p:cNvSpPr>
            <a:spLocks noGrp="1"/>
          </p:cNvSpPr>
          <p:nvPr>
            <p:ph type="sldNum" sz="quarter" idx="10"/>
          </p:nvPr>
        </p:nvSpPr>
        <p:spPr/>
        <p:txBody>
          <a:bodyPr/>
          <a:lstStyle/>
          <a:p>
            <a:pPr defTabSz="966612"/>
            <a:fld id="{3F7EB14A-1B22-442F-9CF9-8C010CF63201}" type="slidenum">
              <a:rPr lang="en-US">
                <a:solidFill>
                  <a:prstClr val="black"/>
                </a:solidFill>
                <a:latin typeface="Calibri"/>
              </a:rPr>
              <a:pPr defTabSz="966612"/>
              <a:t>43</a:t>
            </a:fld>
            <a:endParaRPr lang="en-US">
              <a:solidFill>
                <a:prstClr val="black"/>
              </a:solidFill>
              <a:latin typeface="Calibri"/>
            </a:endParaRPr>
          </a:p>
        </p:txBody>
      </p:sp>
    </p:spTree>
    <p:extLst>
      <p:ext uri="{BB962C8B-B14F-4D97-AF65-F5344CB8AC3E}">
        <p14:creationId xmlns:p14="http://schemas.microsoft.com/office/powerpoint/2010/main" val="1500576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fld id="{3F7EB14A-1B22-442F-9CF9-8C010CF63201}" type="slidenum">
              <a:rPr lang="en-US">
                <a:solidFill>
                  <a:prstClr val="black"/>
                </a:solidFill>
                <a:latin typeface="Calibri"/>
              </a:rPr>
              <a:pPr defTabSz="966612"/>
              <a:t>44</a:t>
            </a:fld>
            <a:endParaRPr lang="en-US">
              <a:solidFill>
                <a:prstClr val="black"/>
              </a:solidFill>
              <a:latin typeface="Calibri"/>
            </a:endParaRPr>
          </a:p>
        </p:txBody>
      </p:sp>
    </p:spTree>
    <p:extLst>
      <p:ext uri="{BB962C8B-B14F-4D97-AF65-F5344CB8AC3E}">
        <p14:creationId xmlns:p14="http://schemas.microsoft.com/office/powerpoint/2010/main" val="4166787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fld id="{3F7EB14A-1B22-442F-9CF9-8C010CF63201}" type="slidenum">
              <a:rPr lang="en-US">
                <a:solidFill>
                  <a:prstClr val="black"/>
                </a:solidFill>
                <a:latin typeface="Calibri"/>
              </a:rPr>
              <a:pPr defTabSz="966612"/>
              <a:t>45</a:t>
            </a:fld>
            <a:endParaRPr lang="en-US">
              <a:solidFill>
                <a:prstClr val="black"/>
              </a:solidFill>
              <a:latin typeface="Calibri"/>
            </a:endParaRPr>
          </a:p>
        </p:txBody>
      </p:sp>
    </p:spTree>
    <p:extLst>
      <p:ext uri="{BB962C8B-B14F-4D97-AF65-F5344CB8AC3E}">
        <p14:creationId xmlns:p14="http://schemas.microsoft.com/office/powerpoint/2010/main" val="4166787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Mostly just read the slide</a:t>
            </a:r>
          </a:p>
          <a:p>
            <a:endParaRPr lang="en-US" dirty="0"/>
          </a:p>
        </p:txBody>
      </p:sp>
      <p:sp>
        <p:nvSpPr>
          <p:cNvPr id="4" name="Slide Number Placeholder 3"/>
          <p:cNvSpPr>
            <a:spLocks noGrp="1"/>
          </p:cNvSpPr>
          <p:nvPr>
            <p:ph type="sldNum" sz="quarter" idx="10"/>
          </p:nvPr>
        </p:nvSpPr>
        <p:spPr/>
        <p:txBody>
          <a:bodyPr/>
          <a:lstStyle/>
          <a:p>
            <a:pPr defTabSz="966612"/>
            <a:fld id="{3F7EB14A-1B22-442F-9CF9-8C010CF63201}" type="slidenum">
              <a:rPr lang="en-US">
                <a:solidFill>
                  <a:prstClr val="black"/>
                </a:solidFill>
                <a:latin typeface="Calibri"/>
              </a:rPr>
              <a:pPr defTabSz="966612"/>
              <a:t>46</a:t>
            </a:fld>
            <a:endParaRPr lang="en-US">
              <a:solidFill>
                <a:prstClr val="black"/>
              </a:solidFill>
              <a:latin typeface="Calibri"/>
            </a:endParaRPr>
          </a:p>
        </p:txBody>
      </p:sp>
    </p:spTree>
    <p:extLst>
      <p:ext uri="{BB962C8B-B14F-4D97-AF65-F5344CB8AC3E}">
        <p14:creationId xmlns:p14="http://schemas.microsoft.com/office/powerpoint/2010/main" val="2174831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5A9FB627-00E8-2849-A183-98E02F5192E8}" type="slidenum">
              <a:rPr lang="en-US">
                <a:solidFill>
                  <a:prstClr val="black"/>
                </a:solidFill>
                <a:latin typeface="Calibri"/>
              </a:rPr>
              <a:pPr defTabSz="483306">
                <a:defRPr/>
              </a:pPr>
              <a:t>27</a:t>
            </a:fld>
            <a:endParaRPr lang="en-US" dirty="0">
              <a:solidFill>
                <a:prstClr val="black"/>
              </a:solidFill>
              <a:latin typeface="Calibri"/>
            </a:endParaRPr>
          </a:p>
        </p:txBody>
      </p:sp>
    </p:spTree>
    <p:extLst>
      <p:ext uri="{BB962C8B-B14F-4D97-AF65-F5344CB8AC3E}">
        <p14:creationId xmlns:p14="http://schemas.microsoft.com/office/powerpoint/2010/main" val="215476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growth story</a:t>
            </a:r>
          </a:p>
        </p:txBody>
      </p:sp>
      <p:sp>
        <p:nvSpPr>
          <p:cNvPr id="4" name="Slide Number Placeholder 3"/>
          <p:cNvSpPr>
            <a:spLocks noGrp="1"/>
          </p:cNvSpPr>
          <p:nvPr>
            <p:ph type="sldNum" sz="quarter" idx="5"/>
          </p:nvPr>
        </p:nvSpPr>
        <p:spPr/>
        <p:txBody>
          <a:bodyPr/>
          <a:lstStyle/>
          <a:p>
            <a:pPr defTabSz="483306">
              <a:defRPr/>
            </a:pPr>
            <a:fld id="{5A9FB627-00E8-2849-A183-98E02F5192E8}" type="slidenum">
              <a:rPr lang="en-US">
                <a:solidFill>
                  <a:prstClr val="black"/>
                </a:solidFill>
                <a:latin typeface="Calibri"/>
              </a:rPr>
              <a:pPr defTabSz="483306">
                <a:defRPr/>
              </a:pPr>
              <a:t>29</a:t>
            </a:fld>
            <a:endParaRPr lang="en-US" dirty="0">
              <a:solidFill>
                <a:prstClr val="black"/>
              </a:solidFill>
              <a:latin typeface="Calibri"/>
            </a:endParaRPr>
          </a:p>
        </p:txBody>
      </p:sp>
    </p:spTree>
    <p:extLst>
      <p:ext uri="{BB962C8B-B14F-4D97-AF65-F5344CB8AC3E}">
        <p14:creationId xmlns:p14="http://schemas.microsoft.com/office/powerpoint/2010/main" val="21485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this is what we cover, which is phenomenal for our patients, and our community but what Rev Cycle woes do we know face?</a:t>
            </a:r>
          </a:p>
        </p:txBody>
      </p:sp>
      <p:sp>
        <p:nvSpPr>
          <p:cNvPr id="4" name="Slide Number Placeholder 3"/>
          <p:cNvSpPr>
            <a:spLocks noGrp="1"/>
          </p:cNvSpPr>
          <p:nvPr>
            <p:ph type="sldNum" sz="quarter" idx="5"/>
          </p:nvPr>
        </p:nvSpPr>
        <p:spPr/>
        <p:txBody>
          <a:bodyPr/>
          <a:lstStyle/>
          <a:p>
            <a:pPr defTabSz="483306">
              <a:defRPr/>
            </a:pPr>
            <a:fld id="{5A9FB627-00E8-2849-A183-98E02F5192E8}" type="slidenum">
              <a:rPr lang="en-US">
                <a:solidFill>
                  <a:prstClr val="black"/>
                </a:solidFill>
                <a:latin typeface="Calibri"/>
              </a:rPr>
              <a:pPr defTabSz="483306">
                <a:defRPr/>
              </a:pPr>
              <a:t>30</a:t>
            </a:fld>
            <a:endParaRPr lang="en-US" dirty="0">
              <a:solidFill>
                <a:prstClr val="black"/>
              </a:solidFill>
              <a:latin typeface="Calibri"/>
            </a:endParaRPr>
          </a:p>
        </p:txBody>
      </p:sp>
    </p:spTree>
    <p:extLst>
      <p:ext uri="{BB962C8B-B14F-4D97-AF65-F5344CB8AC3E}">
        <p14:creationId xmlns:p14="http://schemas.microsoft.com/office/powerpoint/2010/main" val="351436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5A9FB627-00E8-2849-A183-98E02F5192E8}" type="slidenum">
              <a:rPr lang="en-US">
                <a:solidFill>
                  <a:prstClr val="black"/>
                </a:solidFill>
                <a:latin typeface="Calibri"/>
              </a:rPr>
              <a:pPr defTabSz="483306">
                <a:defRPr/>
              </a:pPr>
              <a:t>31</a:t>
            </a:fld>
            <a:endParaRPr lang="en-US" dirty="0">
              <a:solidFill>
                <a:prstClr val="black"/>
              </a:solidFill>
              <a:latin typeface="Calibri"/>
            </a:endParaRPr>
          </a:p>
        </p:txBody>
      </p:sp>
    </p:spTree>
    <p:extLst>
      <p:ext uri="{BB962C8B-B14F-4D97-AF65-F5344CB8AC3E}">
        <p14:creationId xmlns:p14="http://schemas.microsoft.com/office/powerpoint/2010/main" val="4053415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Level set so the audience can compare us to them – so again, all of this rapid growth and change, what does it mean for the revenue cycle and for the patients outside of patient care?</a:t>
            </a:r>
          </a:p>
        </p:txBody>
      </p:sp>
      <p:sp>
        <p:nvSpPr>
          <p:cNvPr id="4" name="Slide Number Placeholder 3"/>
          <p:cNvSpPr>
            <a:spLocks noGrp="1"/>
          </p:cNvSpPr>
          <p:nvPr>
            <p:ph type="sldNum" sz="quarter" idx="10"/>
          </p:nvPr>
        </p:nvSpPr>
        <p:spPr/>
        <p:txBody>
          <a:bodyPr/>
          <a:lstStyle/>
          <a:p>
            <a:pPr defTabSz="483306">
              <a:defRPr/>
            </a:pPr>
            <a:fld id="{5A9FB627-00E8-2849-A183-98E02F5192E8}" type="slidenum">
              <a:rPr lang="en-US">
                <a:solidFill>
                  <a:prstClr val="black"/>
                </a:solidFill>
                <a:latin typeface="Calibri"/>
              </a:rPr>
              <a:pPr defTabSz="483306">
                <a:defRPr/>
              </a:pPr>
              <a:t>32</a:t>
            </a:fld>
            <a:endParaRPr lang="en-US" dirty="0">
              <a:solidFill>
                <a:prstClr val="black"/>
              </a:solidFill>
              <a:latin typeface="Calibri"/>
            </a:endParaRPr>
          </a:p>
        </p:txBody>
      </p:sp>
    </p:spTree>
    <p:extLst>
      <p:ext uri="{BB962C8B-B14F-4D97-AF65-F5344CB8AC3E}">
        <p14:creationId xmlns:p14="http://schemas.microsoft.com/office/powerpoint/2010/main" val="55454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dirty="0"/>
              <a:t>So with all of this growth and all of the complications, what is our vision?</a:t>
            </a:r>
          </a:p>
          <a:p>
            <a:r>
              <a:rPr lang="en-US" dirty="0"/>
              <a:t>Never lose sight of patient centered care and the reason we adopted an EHR.  So what are the challenges we are facing and the hassle factors that make this growth difficult to manage for us as well as our patients?</a:t>
            </a:r>
          </a:p>
        </p:txBody>
      </p:sp>
      <p:sp>
        <p:nvSpPr>
          <p:cNvPr id="4" name="Slide Number Placeholder 3"/>
          <p:cNvSpPr>
            <a:spLocks noGrp="1"/>
          </p:cNvSpPr>
          <p:nvPr>
            <p:ph type="sldNum" sz="quarter" idx="10"/>
          </p:nvPr>
        </p:nvSpPr>
        <p:spPr/>
        <p:txBody>
          <a:bodyPr/>
          <a:lstStyle/>
          <a:p>
            <a:pPr defTabSz="483306">
              <a:defRPr/>
            </a:pPr>
            <a:fld id="{5A9FB627-00E8-2849-A183-98E02F5192E8}" type="slidenum">
              <a:rPr lang="en-US">
                <a:solidFill>
                  <a:prstClr val="black"/>
                </a:solidFill>
                <a:latin typeface="Calibri"/>
              </a:rPr>
              <a:pPr defTabSz="483306">
                <a:defRPr/>
              </a:pPr>
              <a:t>33</a:t>
            </a:fld>
            <a:endParaRPr lang="en-US" dirty="0">
              <a:solidFill>
                <a:prstClr val="black"/>
              </a:solidFill>
              <a:latin typeface="Calibri"/>
            </a:endParaRPr>
          </a:p>
        </p:txBody>
      </p:sp>
    </p:spTree>
    <p:extLst>
      <p:ext uri="{BB962C8B-B14F-4D97-AF65-F5344CB8AC3E}">
        <p14:creationId xmlns:p14="http://schemas.microsoft.com/office/powerpoint/2010/main" val="309212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 many factors to deal with internally, for our vendors and for our patients.   It can be completely overwhelming. These are just a few to scratch the surface but they are extremely crucial to deal with and plan for… so what are we going to do about it and what are our plans to address these issues along the way?</a:t>
            </a:r>
          </a:p>
        </p:txBody>
      </p:sp>
      <p:sp>
        <p:nvSpPr>
          <p:cNvPr id="4" name="Slide Number Placeholder 3"/>
          <p:cNvSpPr>
            <a:spLocks noGrp="1"/>
          </p:cNvSpPr>
          <p:nvPr>
            <p:ph type="sldNum" sz="quarter" idx="10"/>
          </p:nvPr>
        </p:nvSpPr>
        <p:spPr/>
        <p:txBody>
          <a:bodyPr/>
          <a:lstStyle/>
          <a:p>
            <a:pPr defTabSz="483306">
              <a:defRPr/>
            </a:pPr>
            <a:fld id="{5A9FB627-00E8-2849-A183-98E02F5192E8}" type="slidenum">
              <a:rPr lang="en-US">
                <a:solidFill>
                  <a:prstClr val="black"/>
                </a:solidFill>
                <a:latin typeface="Calibri"/>
              </a:rPr>
              <a:pPr defTabSz="483306">
                <a:defRPr/>
              </a:pPr>
              <a:t>34</a:t>
            </a:fld>
            <a:endParaRPr lang="en-US">
              <a:solidFill>
                <a:prstClr val="black"/>
              </a:solidFill>
              <a:latin typeface="Calibri"/>
            </a:endParaRPr>
          </a:p>
        </p:txBody>
      </p:sp>
    </p:spTree>
    <p:extLst>
      <p:ext uri="{BB962C8B-B14F-4D97-AF65-F5344CB8AC3E}">
        <p14:creationId xmlns:p14="http://schemas.microsoft.com/office/powerpoint/2010/main" val="1689173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83306">
              <a:defRPr/>
            </a:pPr>
            <a:fld id="{5A9FB627-00E8-2849-A183-98E02F5192E8}" type="slidenum">
              <a:rPr lang="en-US">
                <a:solidFill>
                  <a:prstClr val="black"/>
                </a:solidFill>
                <a:latin typeface="Calibri"/>
              </a:rPr>
              <a:pPr defTabSz="483306">
                <a:defRPr/>
              </a:pPr>
              <a:t>35</a:t>
            </a:fld>
            <a:endParaRPr lang="en-US">
              <a:solidFill>
                <a:prstClr val="black"/>
              </a:solidFill>
              <a:latin typeface="Calibri"/>
            </a:endParaRPr>
          </a:p>
        </p:txBody>
      </p:sp>
    </p:spTree>
    <p:extLst>
      <p:ext uri="{BB962C8B-B14F-4D97-AF65-F5344CB8AC3E}">
        <p14:creationId xmlns:p14="http://schemas.microsoft.com/office/powerpoint/2010/main" val="3830602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9D32AA-758A-4351-8D0E-40A377C205DA}" type="datetime1">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E3DA3-37CC-4D00-A18C-BFAD11A1B39C}" type="slidenum">
              <a:rPr lang="en-US" smtClean="0"/>
              <a:t>‹#›</a:t>
            </a:fld>
            <a:endParaRPr lang="en-US"/>
          </a:p>
        </p:txBody>
      </p:sp>
    </p:spTree>
    <p:extLst>
      <p:ext uri="{BB962C8B-B14F-4D97-AF65-F5344CB8AC3E}">
        <p14:creationId xmlns:p14="http://schemas.microsoft.com/office/powerpoint/2010/main" val="271789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B289B-C417-4A10-9FDE-53AD54F5A7A9}" type="datetime1">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E3DA3-37CC-4D00-A18C-BFAD11A1B39C}" type="slidenum">
              <a:rPr lang="en-US" smtClean="0"/>
              <a:t>‹#›</a:t>
            </a:fld>
            <a:endParaRPr lang="en-US"/>
          </a:p>
        </p:txBody>
      </p:sp>
    </p:spTree>
    <p:extLst>
      <p:ext uri="{BB962C8B-B14F-4D97-AF65-F5344CB8AC3E}">
        <p14:creationId xmlns:p14="http://schemas.microsoft.com/office/powerpoint/2010/main" val="38646605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2B1F09-6B0C-47EB-83DB-E221E61EA842}" type="datetime1">
              <a:rPr lang="en-US" smtClean="0"/>
              <a:t>11/10/2019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24017705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6F087F-B722-45B0-82D2-A5CB818D40AF}" type="datetime1">
              <a:rPr lang="en-US" smtClean="0"/>
              <a:t>11/10/2019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39030742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A18602-8351-4622-A358-C63CC2449864}" type="datetime1">
              <a:rPr lang="en-US" smtClean="0"/>
              <a:t>11/10/2019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26153520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41A231-7EEF-49F6-AB0F-B7BBBBBBAB0C}" type="datetime1">
              <a:rPr lang="en-US" smtClean="0"/>
              <a:t>11/10/2019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39519404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5A0E6FB-D0EA-445D-8D34-4B4DAD385CA6}" type="datetime1">
              <a:rPr lang="en-US" smtClean="0"/>
              <a:t>11/10/2019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41356458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9CF2835-7056-4486-94FB-075094CDD084}" type="datetime1">
              <a:rPr lang="en-US" smtClean="0"/>
              <a:t>11/10/2019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15441839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6E2E008-83E9-469E-8935-339C9865E0F8}" type="datetime1">
              <a:rPr lang="en-US" smtClean="0"/>
              <a:t>11/10/2019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34547114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5AFEEF-CDCC-4852-A64F-18E68D895853}" type="datetime1">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36401007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9400" dirty="0">
                <a:solidFill>
                  <a:schemeClr val="tx1"/>
                </a:solidFill>
                <a:effectLst/>
                <a:latin typeface="Arial Rounded MT Bold" panose="020F0704030504030204" pitchFamily="34" charset="0"/>
              </a:rPr>
              <a:t>“</a:t>
            </a:r>
          </a:p>
        </p:txBody>
      </p:sp>
      <p:sp>
        <p:nvSpPr>
          <p:cNvPr id="15" name="TextBox 14"/>
          <p:cNvSpPr txBox="1"/>
          <p:nvPr/>
        </p:nvSpPr>
        <p:spPr>
          <a:xfrm>
            <a:off x="11122023" y="320617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400" dirty="0">
                <a:solidFill>
                  <a:schemeClr val="tx1"/>
                </a:solidFill>
                <a:effectLst/>
                <a:latin typeface="Arial Rounded MT Bold" panose="020F0704030504030204" pitchFamily="34" charset="0"/>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19041" y="3600450"/>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1F4CF-1947-47FE-B918-BD3BD8896778}" type="datetime1">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34706236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Name Car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295888"/>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485C5D-CCCA-4076-A58D-179B5B8267A9}" type="datetime1">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E3DA3-37CC-4D00-A18C-BFAD11A1B39C}" type="slidenum">
              <a:rPr lang="en-US" smtClean="0"/>
              <a:t>‹#›</a:t>
            </a:fld>
            <a:endParaRPr lang="en-US"/>
          </a:p>
        </p:txBody>
      </p:sp>
    </p:spTree>
    <p:extLst>
      <p:ext uri="{BB962C8B-B14F-4D97-AF65-F5344CB8AC3E}">
        <p14:creationId xmlns:p14="http://schemas.microsoft.com/office/powerpoint/2010/main" val="20481391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623457-9A9B-457F-BED2-F61536A4AF71}" type="datetime1">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35053476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EE439C2-3F1E-4562-9CD3-9E5D9A4E0829}" type="datetime1">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21087269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567154-4CFD-4192-B40C-26B0E6719401}" type="datetime1">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13026728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8D35A5-C61F-4378-BAA4-07949854CF1C}" type="datetime1">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2637398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1"/>
            <a:ext cx="2844800" cy="365125"/>
          </a:xfrm>
          <a:prstGeom prst="rect">
            <a:avLst/>
          </a:prstGeom>
        </p:spPr>
        <p:txBody>
          <a:bodyPr/>
          <a:lstStyle/>
          <a:p>
            <a:fld id="{BDBF4CEF-CC51-4BD5-B290-CD5BA92DB107}" type="datetime1">
              <a:rPr lang="en-US" smtClean="0"/>
              <a:t>11/10/2019</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38A93033-3956-564F-8B4D-D619459B567D}" type="slidenum">
              <a:rPr lang="en-US" smtClean="0"/>
              <a:t>‹#›</a:t>
            </a:fld>
            <a:endParaRPr lang="en-US"/>
          </a:p>
        </p:txBody>
      </p:sp>
      <p:sp>
        <p:nvSpPr>
          <p:cNvPr id="9" name="Subtitle 2"/>
          <p:cNvSpPr>
            <a:spLocks noGrp="1"/>
          </p:cNvSpPr>
          <p:nvPr>
            <p:ph type="subTitle" idx="1" hasCustomPrompt="1"/>
          </p:nvPr>
        </p:nvSpPr>
        <p:spPr>
          <a:xfrm>
            <a:off x="795006" y="2103751"/>
            <a:ext cx="7657853" cy="100203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1"/>
          <p:cNvSpPr>
            <a:spLocks noGrp="1"/>
          </p:cNvSpPr>
          <p:nvPr>
            <p:ph type="title" hasCustomPrompt="1"/>
          </p:nvPr>
        </p:nvSpPr>
        <p:spPr>
          <a:xfrm>
            <a:off x="795004" y="1420549"/>
            <a:ext cx="10972800" cy="660082"/>
          </a:xfrm>
        </p:spPr>
        <p:txBody>
          <a:bodyPr>
            <a:noAutofit/>
          </a:bodyPr>
          <a:lstStyle>
            <a:lvl1pPr>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16799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a:spLocks noGrp="1"/>
          </p:cNvSpPr>
          <p:nvPr>
            <p:ph type="sldNum" sz="quarter" idx="10"/>
          </p:nvPr>
        </p:nvSpPr>
        <p:spPr>
          <a:xfrm>
            <a:off x="-1810659" y="6550026"/>
            <a:ext cx="2844800" cy="365125"/>
          </a:xfrm>
        </p:spPr>
        <p:txBody>
          <a:bodyPr/>
          <a:lstStyle/>
          <a:p>
            <a:fld id="{38A93033-3956-564F-8B4D-D619459B567D}" type="slidenum">
              <a:rPr lang="en-US" smtClean="0"/>
              <a:t>‹#›</a:t>
            </a:fld>
            <a:endParaRPr lang="en-US"/>
          </a:p>
        </p:txBody>
      </p:sp>
    </p:spTree>
    <p:extLst>
      <p:ext uri="{BB962C8B-B14F-4D97-AF65-F5344CB8AC3E}">
        <p14:creationId xmlns:p14="http://schemas.microsoft.com/office/powerpoint/2010/main" val="3095464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8A93033-3956-564F-8B4D-D619459B567D}" type="slidenum">
              <a:rPr lang="en-US" smtClean="0"/>
              <a:t>‹#›</a:t>
            </a:fld>
            <a:endParaRPr lang="en-US"/>
          </a:p>
        </p:txBody>
      </p:sp>
    </p:spTree>
    <p:extLst>
      <p:ext uri="{BB962C8B-B14F-4D97-AF65-F5344CB8AC3E}">
        <p14:creationId xmlns:p14="http://schemas.microsoft.com/office/powerpoint/2010/main" val="2951703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282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129C8D-0B48-461E-9C45-BA58B650A27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17122000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38A93033-3956-564F-8B4D-D619459B567D}" type="slidenum">
              <a:rPr lang="en-US" smtClean="0"/>
              <a:t>‹#›</a:t>
            </a:fld>
            <a:endParaRPr lang="en-US"/>
          </a:p>
        </p:txBody>
      </p:sp>
    </p:spTree>
    <p:extLst>
      <p:ext uri="{BB962C8B-B14F-4D97-AF65-F5344CB8AC3E}">
        <p14:creationId xmlns:p14="http://schemas.microsoft.com/office/powerpoint/2010/main" val="3865322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CFD1D3-735E-4E01-B6DA-0E413A4508A2}" type="datetime1">
              <a:rPr lang="en-US" smtClean="0">
                <a:solidFill>
                  <a:prstClr val="black">
                    <a:tint val="75000"/>
                  </a:prstClr>
                </a:solidFill>
              </a:r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871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1E322-2327-4AB2-9BCE-E7EC3DAC5980}" type="datetime1">
              <a:rPr lang="en-US" smtClean="0">
                <a:solidFill>
                  <a:prstClr val="black">
                    <a:tint val="75000"/>
                  </a:prstClr>
                </a:solidFill>
              </a:r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18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65C96-3FA0-4F61-BD3C-3FB73DF921D4}" type="datetime1">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E3DA3-37CC-4D00-A18C-BFAD11A1B39C}" type="slidenum">
              <a:rPr lang="en-US" smtClean="0"/>
              <a:t>‹#›</a:t>
            </a:fld>
            <a:endParaRPr lang="en-US"/>
          </a:p>
        </p:txBody>
      </p:sp>
    </p:spTree>
    <p:extLst>
      <p:ext uri="{BB962C8B-B14F-4D97-AF65-F5344CB8AC3E}">
        <p14:creationId xmlns:p14="http://schemas.microsoft.com/office/powerpoint/2010/main" val="3060019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1AFCA8-0ACE-453D-9423-11E2A8CCD5AB}" type="datetime1">
              <a:rPr lang="en-US" smtClean="0">
                <a:solidFill>
                  <a:prstClr val="black">
                    <a:tint val="75000"/>
                  </a:prstClr>
                </a:solidFill>
              </a:r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030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7705AE-308B-46E1-8D78-C795136D818A}" type="datetime1">
              <a:rPr lang="en-US" smtClean="0">
                <a:solidFill>
                  <a:prstClr val="black">
                    <a:tint val="75000"/>
                  </a:prstClr>
                </a:solidFill>
              </a:r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816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564CF6-C426-4A18-8439-CFBD1644F80F}" type="datetime1">
              <a:rPr lang="en-US" smtClean="0">
                <a:solidFill>
                  <a:prstClr val="black">
                    <a:tint val="75000"/>
                  </a:prstClr>
                </a:solidFill>
              </a:rPr>
              <a:t>11/10/2019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551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061892EB-156F-4678-89B2-74AEB723A2C2}" type="datetime1">
              <a:rPr lang="en-US" smtClean="0">
                <a:solidFill>
                  <a:prstClr val="black">
                    <a:tint val="75000"/>
                  </a:prstClr>
                </a:solidFill>
              </a:rPr>
              <a:t>11/10/2019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963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59733D-03EC-41BC-860F-2163D5BECA44}" type="datetime1">
              <a:rPr lang="en-US" smtClean="0">
                <a:solidFill>
                  <a:prstClr val="black">
                    <a:tint val="75000"/>
                  </a:prstClr>
                </a:solidFill>
              </a:rPr>
              <a:t>11/10/2019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15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15C37ACF-FC0E-4899-8123-CD0E932D66D9}" type="datetime1">
              <a:rPr lang="en-US" smtClean="0">
                <a:solidFill>
                  <a:prstClr val="black">
                    <a:tint val="75000"/>
                  </a:prstClr>
                </a:solidFill>
              </a:r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364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C0389AE4-BDF8-4087-8241-93D7390DDD64}" type="datetime1">
              <a:rPr lang="en-US" smtClean="0">
                <a:solidFill>
                  <a:prstClr val="black">
                    <a:tint val="75000"/>
                  </a:prstClr>
                </a:solidFill>
              </a:r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938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56C80-4084-4CF9-AC33-3178EC60A8A4}" type="datetime1">
              <a:rPr lang="en-US" smtClean="0">
                <a:solidFill>
                  <a:prstClr val="black">
                    <a:tint val="75000"/>
                  </a:prstClr>
                </a:solidFill>
              </a:r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537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9B52D2-81C1-4758-95F3-1A80A806824D}" type="datetime1">
              <a:rPr lang="en-US" smtClean="0">
                <a:solidFill>
                  <a:prstClr val="black">
                    <a:tint val="75000"/>
                  </a:prstClr>
                </a:solidFill>
              </a:r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431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683978-D94F-40B0-8E0E-987EBFA548CB}" type="datetime1">
              <a:rPr lang="en-US" smtClean="0"/>
              <a:t>11/10/2019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67A58F-5846-3B4F-899B-F0F56C7169E0}" type="slidenum">
              <a:rPr lang="en-US" smtClean="0"/>
              <a:t>‹#›</a:t>
            </a:fld>
            <a:endParaRPr lang="en-US" dirty="0"/>
          </a:p>
        </p:txBody>
      </p:sp>
    </p:spTree>
    <p:extLst>
      <p:ext uri="{BB962C8B-B14F-4D97-AF65-F5344CB8AC3E}">
        <p14:creationId xmlns:p14="http://schemas.microsoft.com/office/powerpoint/2010/main" val="834675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533114-95F4-493A-9BA7-D94045A588F8}" type="datetime1">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E3DA3-37CC-4D00-A18C-BFAD11A1B39C}" type="slidenum">
              <a:rPr lang="en-US" smtClean="0"/>
              <a:t>‹#›</a:t>
            </a:fld>
            <a:endParaRPr lang="en-US"/>
          </a:p>
        </p:txBody>
      </p:sp>
    </p:spTree>
    <p:extLst>
      <p:ext uri="{BB962C8B-B14F-4D97-AF65-F5344CB8AC3E}">
        <p14:creationId xmlns:p14="http://schemas.microsoft.com/office/powerpoint/2010/main" val="4207941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8563" y="274639"/>
            <a:ext cx="11163837" cy="719973"/>
          </a:xfrm>
          <a:prstGeom prst="rect">
            <a:avLst/>
          </a:prstGeom>
        </p:spPr>
        <p:txBody>
          <a:bodyPr anchor="ctr"/>
          <a:lstStyle>
            <a:lvl1pPr algn="l">
              <a:defRPr sz="3333"/>
            </a:lvl1pPr>
          </a:lstStyle>
          <a:p>
            <a:r>
              <a:rPr lang="en-US"/>
              <a:t>Click to edit Master title style</a:t>
            </a:r>
          </a:p>
        </p:txBody>
      </p:sp>
      <p:sp>
        <p:nvSpPr>
          <p:cNvPr id="3" name="Content Placeholder 2"/>
          <p:cNvSpPr>
            <a:spLocks noGrp="1"/>
          </p:cNvSpPr>
          <p:nvPr>
            <p:ph idx="1"/>
          </p:nvPr>
        </p:nvSpPr>
        <p:spPr/>
        <p:txBody>
          <a:bodyPr>
            <a:normAutofit/>
          </a:bodyPr>
          <a:lstStyle>
            <a:lvl1pPr>
              <a:defRPr sz="2667"/>
            </a:lvl1pPr>
            <a:lvl2pPr>
              <a:defRPr sz="2000"/>
            </a:lvl2pPr>
            <a:lvl3pPr>
              <a:defRPr sz="1667"/>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BD6ECE-14FE-4145-A4A7-B7C16889065D}" type="datetime1">
              <a:rPr lang="en-US" smtClean="0"/>
              <a:t>11/10/2019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4"/>
          <p:cNvSpPr>
            <a:spLocks noGrp="1"/>
          </p:cNvSpPr>
          <p:nvPr>
            <p:ph type="sldNum" sz="quarter" idx="12"/>
          </p:nvPr>
        </p:nvSpPr>
        <p:spPr>
          <a:xfrm>
            <a:off x="9199093" y="6356351"/>
            <a:ext cx="2844800" cy="365125"/>
          </a:xfrm>
        </p:spPr>
        <p:txBody>
          <a:bodyPr/>
          <a:lstStyle/>
          <a:p>
            <a:fld id="{AF67A58F-5846-3B4F-899B-F0F56C7169E0}" type="slidenum">
              <a:rPr lang="en-US" smtClean="0"/>
              <a:t>‹#›</a:t>
            </a:fld>
            <a:endParaRPr lang="en-US" dirty="0"/>
          </a:p>
        </p:txBody>
      </p:sp>
    </p:spTree>
    <p:extLst>
      <p:ext uri="{BB962C8B-B14F-4D97-AF65-F5344CB8AC3E}">
        <p14:creationId xmlns:p14="http://schemas.microsoft.com/office/powerpoint/2010/main" val="1997605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1930C5-5420-4A32-B829-3EE0A8ACEBA5}" type="datetime1">
              <a:rPr lang="en-US" smtClean="0"/>
              <a:t>11/10/2019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67A58F-5846-3B4F-899B-F0F56C7169E0}" type="slidenum">
              <a:rPr lang="en-US" smtClean="0"/>
              <a:t>‹#›</a:t>
            </a:fld>
            <a:endParaRPr lang="en-US" dirty="0"/>
          </a:p>
        </p:txBody>
      </p:sp>
    </p:spTree>
    <p:extLst>
      <p:ext uri="{BB962C8B-B14F-4D97-AF65-F5344CB8AC3E}">
        <p14:creationId xmlns:p14="http://schemas.microsoft.com/office/powerpoint/2010/main" val="962711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8BA036-D2F1-4EBF-B1EE-1F82B6F1D3E6}" type="datetime1">
              <a:rPr lang="en-US" smtClean="0"/>
              <a:t>11/10/2019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67A58F-5846-3B4F-899B-F0F56C7169E0}" type="slidenum">
              <a:rPr lang="en-US" smtClean="0"/>
              <a:t>‹#›</a:t>
            </a:fld>
            <a:endParaRPr lang="en-US" dirty="0"/>
          </a:p>
        </p:txBody>
      </p:sp>
    </p:spTree>
    <p:extLst>
      <p:ext uri="{BB962C8B-B14F-4D97-AF65-F5344CB8AC3E}">
        <p14:creationId xmlns:p14="http://schemas.microsoft.com/office/powerpoint/2010/main" val="1497233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FC9C70-96F4-4555-988E-2E20F710CB9D}" type="datetime1">
              <a:rPr lang="en-US" smtClean="0"/>
              <a:t>11/10/2019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67A58F-5846-3B4F-899B-F0F56C7169E0}" type="slidenum">
              <a:rPr lang="en-US" smtClean="0"/>
              <a:t>‹#›</a:t>
            </a:fld>
            <a:endParaRPr lang="en-US" dirty="0"/>
          </a:p>
        </p:txBody>
      </p:sp>
    </p:spTree>
    <p:extLst>
      <p:ext uri="{BB962C8B-B14F-4D97-AF65-F5344CB8AC3E}">
        <p14:creationId xmlns:p14="http://schemas.microsoft.com/office/powerpoint/2010/main" val="3821968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5AB495-4D86-42FE-BF8B-EDB7B3C681BB}" type="datetime1">
              <a:rPr lang="en-US" smtClean="0"/>
              <a:t>11/10/2019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9199093" y="6356351"/>
            <a:ext cx="2844800" cy="365125"/>
          </a:xfrm>
        </p:spPr>
        <p:txBody>
          <a:bodyPr/>
          <a:lstStyle/>
          <a:p>
            <a:fld id="{AF67A58F-5846-3B4F-899B-F0F56C7169E0}" type="slidenum">
              <a:rPr lang="en-US" smtClean="0"/>
              <a:t>‹#›</a:t>
            </a:fld>
            <a:endParaRPr lang="en-US" dirty="0"/>
          </a:p>
        </p:txBody>
      </p:sp>
      <p:sp>
        <p:nvSpPr>
          <p:cNvPr id="6" name="Title 1"/>
          <p:cNvSpPr>
            <a:spLocks noGrp="1"/>
          </p:cNvSpPr>
          <p:nvPr>
            <p:ph type="title"/>
          </p:nvPr>
        </p:nvSpPr>
        <p:spPr>
          <a:xfrm>
            <a:off x="609600" y="274639"/>
            <a:ext cx="10972800" cy="719973"/>
          </a:xfrm>
          <a:prstGeom prst="rect">
            <a:avLst/>
          </a:prstGeom>
        </p:spPr>
        <p:txBody>
          <a:bodyPr anchor="ctr"/>
          <a:lstStyle>
            <a:lvl1pPr algn="l">
              <a:defRPr sz="3333"/>
            </a:lvl1pPr>
          </a:lstStyle>
          <a:p>
            <a:r>
              <a:rPr lang="en-US"/>
              <a:t>Click to edit Master title style</a:t>
            </a:r>
          </a:p>
        </p:txBody>
      </p:sp>
    </p:spTree>
    <p:extLst>
      <p:ext uri="{BB962C8B-B14F-4D97-AF65-F5344CB8AC3E}">
        <p14:creationId xmlns:p14="http://schemas.microsoft.com/office/powerpoint/2010/main" val="427732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2856F0-A701-4AAD-A4C2-06ED623A545A}" type="datetime1">
              <a:rPr lang="en-US" smtClean="0"/>
              <a:t>11/10/2019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67A58F-5846-3B4F-899B-F0F56C7169E0}" type="slidenum">
              <a:rPr lang="en-US" smtClean="0"/>
              <a:t>‹#›</a:t>
            </a:fld>
            <a:endParaRPr lang="en-US" dirty="0"/>
          </a:p>
        </p:txBody>
      </p:sp>
    </p:spTree>
    <p:extLst>
      <p:ext uri="{BB962C8B-B14F-4D97-AF65-F5344CB8AC3E}">
        <p14:creationId xmlns:p14="http://schemas.microsoft.com/office/powerpoint/2010/main" val="4168759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D4B3FA88-664A-4F1C-9EE7-E8E38B3C29B9}" type="datetime1">
              <a:rPr lang="en-US" smtClean="0"/>
              <a:t>11/10/2019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67A58F-5846-3B4F-899B-F0F56C7169E0}" type="slidenum">
              <a:rPr lang="en-US" smtClean="0"/>
              <a:t>‹#›</a:t>
            </a:fld>
            <a:endParaRPr lang="en-US" dirty="0"/>
          </a:p>
        </p:txBody>
      </p:sp>
    </p:spTree>
    <p:extLst>
      <p:ext uri="{BB962C8B-B14F-4D97-AF65-F5344CB8AC3E}">
        <p14:creationId xmlns:p14="http://schemas.microsoft.com/office/powerpoint/2010/main" val="281485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endParaRPr lang="en-US" dirty="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C4CE56B6-F3D0-4644-AA88-D03404A65BBB}" type="datetime1">
              <a:rPr lang="en-US" smtClean="0"/>
              <a:t>11/10/2019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67A58F-5846-3B4F-899B-F0F56C7169E0}" type="slidenum">
              <a:rPr lang="en-US" smtClean="0"/>
              <a:t>‹#›</a:t>
            </a:fld>
            <a:endParaRPr lang="en-US" dirty="0"/>
          </a:p>
        </p:txBody>
      </p:sp>
    </p:spTree>
    <p:extLst>
      <p:ext uri="{BB962C8B-B14F-4D97-AF65-F5344CB8AC3E}">
        <p14:creationId xmlns:p14="http://schemas.microsoft.com/office/powerpoint/2010/main" val="2085247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541C91-BFD4-42E0-991A-537EFFBCF351}" type="datetime1">
              <a:rPr lang="en-US" smtClean="0"/>
              <a:t>11/10/2019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67A58F-5846-3B4F-899B-F0F56C7169E0}" type="slidenum">
              <a:rPr lang="en-US" smtClean="0"/>
              <a:t>‹#›</a:t>
            </a:fld>
            <a:endParaRPr lang="en-US" dirty="0"/>
          </a:p>
        </p:txBody>
      </p:sp>
    </p:spTree>
    <p:extLst>
      <p:ext uri="{BB962C8B-B14F-4D97-AF65-F5344CB8AC3E}">
        <p14:creationId xmlns:p14="http://schemas.microsoft.com/office/powerpoint/2010/main" val="2337157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68A177-54F8-432A-B21B-59E63887D03F}" type="datetime1">
              <a:rPr lang="en-US" smtClean="0"/>
              <a:t>11/10/2019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67A58F-5846-3B4F-899B-F0F56C7169E0}" type="slidenum">
              <a:rPr lang="en-US" smtClean="0"/>
              <a:t>‹#›</a:t>
            </a:fld>
            <a:endParaRPr lang="en-US" dirty="0"/>
          </a:p>
        </p:txBody>
      </p:sp>
    </p:spTree>
    <p:extLst>
      <p:ext uri="{BB962C8B-B14F-4D97-AF65-F5344CB8AC3E}">
        <p14:creationId xmlns:p14="http://schemas.microsoft.com/office/powerpoint/2010/main" val="810426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1A89C2-0398-4E4F-B18F-CF621A1934A1}" type="datetime1">
              <a:rPr lang="en-US" smtClean="0"/>
              <a:t>11/10/2019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0E3DA3-37CC-4D00-A18C-BFAD11A1B39C}" type="slidenum">
              <a:rPr lang="en-US" smtClean="0"/>
              <a:t>‹#›</a:t>
            </a:fld>
            <a:endParaRPr lang="en-US"/>
          </a:p>
        </p:txBody>
      </p:sp>
    </p:spTree>
    <p:extLst>
      <p:ext uri="{BB962C8B-B14F-4D97-AF65-F5344CB8AC3E}">
        <p14:creationId xmlns:p14="http://schemas.microsoft.com/office/powerpoint/2010/main" val="1611387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144A0E-7401-4884-B480-3F483AC0912F}" type="datetime1">
              <a:rPr lang="en-US" smtClean="0">
                <a:solidFill>
                  <a:prstClr val="black">
                    <a:tint val="75000"/>
                  </a:prstClr>
                </a:solidFill>
              </a:r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143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8D24E9-76F1-40BC-A06B-0B311B42241F}" type="datetime1">
              <a:rPr lang="en-US" smtClean="0">
                <a:solidFill>
                  <a:prstClr val="black">
                    <a:tint val="75000"/>
                  </a:prstClr>
                </a:solidFill>
              </a:r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988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BE66D3-7000-4547-902A-B4C454DE0B08}" type="datetime1">
              <a:rPr lang="en-US" smtClean="0">
                <a:solidFill>
                  <a:prstClr val="black">
                    <a:tint val="75000"/>
                  </a:prstClr>
                </a:solidFill>
              </a:r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141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AAEF1C-CF8B-4F79-8BBF-83FC019FD32B}" type="datetime1">
              <a:rPr lang="en-US" smtClean="0">
                <a:solidFill>
                  <a:prstClr val="black">
                    <a:tint val="75000"/>
                  </a:prstClr>
                </a:solidFill>
              </a:r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3617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B33BEB-5F62-4BD7-95FB-62DB6F5D73AB}" type="datetime1">
              <a:rPr lang="en-US" smtClean="0">
                <a:solidFill>
                  <a:prstClr val="black">
                    <a:tint val="75000"/>
                  </a:prstClr>
                </a:solidFill>
              </a:rPr>
              <a:t>11/10/2019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282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380A32-DCA2-47BE-99F0-A42458230070}" type="datetime1">
              <a:rPr lang="en-US" smtClean="0">
                <a:solidFill>
                  <a:prstClr val="black">
                    <a:tint val="75000"/>
                  </a:prstClr>
                </a:solidFill>
              </a:rPr>
              <a:t>11/10/2019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350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A10F08-0FBC-43A0-8C4E-58658BDA27B1}" type="datetime1">
              <a:rPr lang="en-US" smtClean="0">
                <a:solidFill>
                  <a:prstClr val="black">
                    <a:tint val="75000"/>
                  </a:prstClr>
                </a:solidFill>
              </a:rPr>
              <a:t>11/10/2019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214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9B490F3D-F08D-4C3F-AE2F-F89D397F2515}" type="datetime1">
              <a:rPr lang="en-US" smtClean="0">
                <a:solidFill>
                  <a:prstClr val="black">
                    <a:tint val="75000"/>
                  </a:prstClr>
                </a:solidFill>
              </a:r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37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F0700BCF-03D5-4179-B2B2-E33833A4A80E}" type="datetime1">
              <a:rPr lang="en-US" smtClean="0">
                <a:solidFill>
                  <a:prstClr val="black">
                    <a:tint val="75000"/>
                  </a:prstClr>
                </a:solidFill>
              </a:r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10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C6853C-7DE9-4C9F-AC76-2788DCFFB076}" type="datetime1">
              <a:rPr lang="en-US" smtClean="0">
                <a:solidFill>
                  <a:prstClr val="black">
                    <a:tint val="75000"/>
                  </a:prstClr>
                </a:solidFill>
              </a:r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068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306EE-965F-4299-8728-DB64E88F1198}" type="datetime1">
              <a:rPr lang="en-US" smtClean="0"/>
              <a:t>11/10/2019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0E3DA3-37CC-4D00-A18C-BFAD11A1B39C}" type="slidenum">
              <a:rPr lang="en-US" smtClean="0"/>
              <a:t>‹#›</a:t>
            </a:fld>
            <a:endParaRPr lang="en-US"/>
          </a:p>
        </p:txBody>
      </p:sp>
    </p:spTree>
    <p:extLst>
      <p:ext uri="{BB962C8B-B14F-4D97-AF65-F5344CB8AC3E}">
        <p14:creationId xmlns:p14="http://schemas.microsoft.com/office/powerpoint/2010/main" val="2684273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07DDA2-4F5D-46E1-A429-A43C3F1B5CF4}" type="datetime1">
              <a:rPr lang="en-US" smtClean="0">
                <a:solidFill>
                  <a:prstClr val="black">
                    <a:tint val="75000"/>
                  </a:prstClr>
                </a:solidFill>
              </a:r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487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37908" y="1101137"/>
            <a:ext cx="5965970" cy="191424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A3EF0E-9FAF-BF42-9593-E6A3389D23D0}"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0E60C-DBBA-454B-9CD4-4CA554FD0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416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3EF0E-9FAF-BF42-9593-E6A3389D23D0}"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0E60C-DBBA-454B-9CD4-4CA554FD0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819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A3EF0E-9FAF-BF42-9593-E6A3389D23D0}"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0E60C-DBBA-454B-9CD4-4CA554FD0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270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A3EF0E-9FAF-BF42-9593-E6A3389D23D0}"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0E60C-DBBA-454B-9CD4-4CA554FD0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8779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A3EF0E-9FAF-BF42-9593-E6A3389D23D0}" type="datetimeFigureOut">
              <a:rPr lang="en-US" smtClean="0">
                <a:solidFill>
                  <a:prstClr val="black">
                    <a:tint val="75000"/>
                  </a:prstClr>
                </a:solidFill>
              </a:rPr>
              <a:pPr/>
              <a:t>11/10/2019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0E60C-DBBA-454B-9CD4-4CA554FD0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997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56857" y="1499281"/>
            <a:ext cx="8697687" cy="1143000"/>
          </a:xfrm>
        </p:spPr>
        <p:txBody>
          <a:bodyPr/>
          <a:lstStyle/>
          <a:p>
            <a:r>
              <a:rPr lang="en-US" dirty="0"/>
              <a:t>Click to edit Master title style</a:t>
            </a:r>
          </a:p>
        </p:txBody>
      </p:sp>
    </p:spTree>
    <p:extLst>
      <p:ext uri="{BB962C8B-B14F-4D97-AF65-F5344CB8AC3E}">
        <p14:creationId xmlns:p14="http://schemas.microsoft.com/office/powerpoint/2010/main" val="30436823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3EF0E-9FAF-BF42-9593-E6A3389D23D0}" type="datetimeFigureOut">
              <a:rPr lang="en-US" smtClean="0">
                <a:solidFill>
                  <a:prstClr val="black">
                    <a:tint val="75000"/>
                  </a:prstClr>
                </a:solidFill>
              </a:rPr>
              <a:pPr/>
              <a:t>11/10/2019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0E60C-DBBA-454B-9CD4-4CA554FD0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2207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00A3EF0E-9FAF-BF42-9593-E6A3389D23D0}"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0E60C-DBBA-454B-9CD4-4CA554FD0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914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00A3EF0E-9FAF-BF42-9593-E6A3389D23D0}"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0E60C-DBBA-454B-9CD4-4CA554FD0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80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70C9EA-42D2-4D9F-B362-F8ECF41A7CBF}" type="datetime1">
              <a:rPr lang="en-US" smtClean="0"/>
              <a:t>11/10/2019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0E3DA3-37CC-4D00-A18C-BFAD11A1B39C}" type="slidenum">
              <a:rPr lang="en-US" smtClean="0"/>
              <a:t>‹#›</a:t>
            </a:fld>
            <a:endParaRPr lang="en-US"/>
          </a:p>
        </p:txBody>
      </p:sp>
    </p:spTree>
    <p:extLst>
      <p:ext uri="{BB962C8B-B14F-4D97-AF65-F5344CB8AC3E}">
        <p14:creationId xmlns:p14="http://schemas.microsoft.com/office/powerpoint/2010/main" val="1887570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3EF0E-9FAF-BF42-9593-E6A3389D23D0}"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0E60C-DBBA-454B-9CD4-4CA554FD0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736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3EF0E-9FAF-BF42-9593-E6A3389D23D0}"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0E60C-DBBA-454B-9CD4-4CA554FD0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5415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5CB900-F4BE-9440-9EAB-E5349C0BAD93}"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838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5CB900-F4BE-9440-9EAB-E5349C0BAD93}"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8048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5CB900-F4BE-9440-9EAB-E5349C0BAD93}"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1688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5CB900-F4BE-9440-9EAB-E5349C0BAD93}"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0904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5CB900-F4BE-9440-9EAB-E5349C0BAD93}" type="datetimeFigureOut">
              <a:rPr lang="en-US" smtClean="0">
                <a:solidFill>
                  <a:prstClr val="black">
                    <a:tint val="75000"/>
                  </a:prstClr>
                </a:solidFill>
              </a:rPr>
              <a:pPr/>
              <a:t>11/10/2019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946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645CB900-F4BE-9440-9EAB-E5349C0BAD93}" type="datetimeFigureOut">
              <a:rPr lang="en-US" smtClean="0">
                <a:solidFill>
                  <a:prstClr val="black">
                    <a:tint val="75000"/>
                  </a:prstClr>
                </a:solidFill>
              </a:rPr>
              <a:pPr/>
              <a:t>11/10/2019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906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CB900-F4BE-9440-9EAB-E5349C0BAD93}" type="datetimeFigureOut">
              <a:rPr lang="en-US" smtClean="0">
                <a:solidFill>
                  <a:prstClr val="black">
                    <a:tint val="75000"/>
                  </a:prstClr>
                </a:solidFill>
              </a:rPr>
              <a:pPr/>
              <a:t>11/10/2019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523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645CB900-F4BE-9440-9EAB-E5349C0BAD93}"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0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2D9540-48A0-4A53-933A-0F78726830E2}" type="datetime1">
              <a:rPr lang="en-US" smtClean="0"/>
              <a:t>11/10/2019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0E3DA3-37CC-4D00-A18C-BFAD11A1B39C}" type="slidenum">
              <a:rPr lang="en-US" smtClean="0"/>
              <a:t>‹#›</a:t>
            </a:fld>
            <a:endParaRPr lang="en-US"/>
          </a:p>
        </p:txBody>
      </p:sp>
    </p:spTree>
    <p:extLst>
      <p:ext uri="{BB962C8B-B14F-4D97-AF65-F5344CB8AC3E}">
        <p14:creationId xmlns:p14="http://schemas.microsoft.com/office/powerpoint/2010/main" val="5725561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645CB900-F4BE-9440-9EAB-E5349C0BAD93}"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0244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5CB900-F4BE-9440-9EAB-E5349C0BAD93}"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983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5CB900-F4BE-9440-9EAB-E5349C0BAD93}"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67A58F-5846-3B4F-899B-F0F56C716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7623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2DF0DF-43F1-8E49-9DA1-4B2B9C0DEFA2}"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7556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DF0DF-43F1-8E49-9DA1-4B2B9C0DEFA2}"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459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2DF0DF-43F1-8E49-9DA1-4B2B9C0DEFA2}"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8678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2DF0DF-43F1-8E49-9DA1-4B2B9C0DEFA2}"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3182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2DF0DF-43F1-8E49-9DA1-4B2B9C0DEFA2}" type="datetimeFigureOut">
              <a:rPr lang="en-US" smtClean="0">
                <a:solidFill>
                  <a:prstClr val="black">
                    <a:tint val="75000"/>
                  </a:prstClr>
                </a:solidFill>
              </a:rPr>
              <a:pPr/>
              <a:t>11/10/2019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2965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2DF0DF-43F1-8E49-9DA1-4B2B9C0DEFA2}" type="datetimeFigureOut">
              <a:rPr lang="en-US" smtClean="0">
                <a:solidFill>
                  <a:prstClr val="black">
                    <a:tint val="75000"/>
                  </a:prstClr>
                </a:solidFill>
              </a:rPr>
              <a:pPr/>
              <a:t>11/10/2019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9349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2DF0DF-43F1-8E49-9DA1-4B2B9C0DEFA2}" type="datetimeFigureOut">
              <a:rPr lang="en-US" smtClean="0">
                <a:solidFill>
                  <a:prstClr val="black">
                    <a:tint val="75000"/>
                  </a:prstClr>
                </a:solidFill>
              </a:rPr>
              <a:pPr/>
              <a:t>11/10/2019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061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ADFD2E-7AC4-4DDC-84B7-823FAD699D96}" type="datetime1">
              <a:rPr lang="en-US" smtClean="0"/>
              <a:t>11/10/2019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0E3DA3-37CC-4D00-A18C-BFAD11A1B39C}" type="slidenum">
              <a:rPr lang="en-US" smtClean="0"/>
              <a:t>‹#›</a:t>
            </a:fld>
            <a:endParaRPr lang="en-US"/>
          </a:p>
        </p:txBody>
      </p:sp>
    </p:spTree>
    <p:extLst>
      <p:ext uri="{BB962C8B-B14F-4D97-AF65-F5344CB8AC3E}">
        <p14:creationId xmlns:p14="http://schemas.microsoft.com/office/powerpoint/2010/main" val="18759993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262DF0DF-43F1-8E49-9DA1-4B2B9C0DEFA2}"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3597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262DF0DF-43F1-8E49-9DA1-4B2B9C0DEFA2}"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565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DF0DF-43F1-8E49-9DA1-4B2B9C0DEFA2}"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403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DF0DF-43F1-8E49-9DA1-4B2B9C0DEFA2}"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3A31F-6712-F44C-9E68-03ABD1CFAC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9350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56CC9FB-491A-4A20-8E38-5A899C4D29E1}" type="datetime1">
              <a:rPr lang="en-US" smtClean="0"/>
              <a:t>11/10/2019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D22F896-40B5-4ADD-8801-0D06FADFA095}" type="slidenum">
              <a:rPr lang="en-US" smtClean="0"/>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94251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60D804-BD1D-4E8E-A1F1-C43B5BDEFE4F}" type="datetime1">
              <a:rPr lang="en-US" smtClean="0"/>
              <a:t>11/10/2019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213566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E90003A9-508E-476F-88A0-19F6A1AC553C}" type="datetime1">
              <a:rPr lang="en-US" smtClean="0"/>
              <a:t>11/10/2019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905698537"/>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D88C17-14E7-4525-A322-0B774B6DBB18}" type="datetime1">
              <a:rPr lang="en-US" smtClean="0"/>
              <a:t>11/10/2019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1417464"/>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359695-70BE-4D39-9202-75FEB7CA7818}" type="datetime1">
              <a:rPr lang="en-US" smtClean="0"/>
              <a:t>11/10/2019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9643360"/>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3F52D3-7D25-48DE-A138-36A8AC39781F}" type="datetime1">
              <a:rPr lang="en-US" smtClean="0"/>
              <a:t>11/10/2019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7765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13ADA9-CE58-4407-A72B-1D5B7C55AE9B}" type="datetime1">
              <a:rPr lang="en-US" smtClean="0"/>
              <a:t>11/10/2019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0E3DA3-37CC-4D00-A18C-BFAD11A1B39C}" type="slidenum">
              <a:rPr lang="en-US" smtClean="0"/>
              <a:t>‹#›</a:t>
            </a:fld>
            <a:endParaRPr lang="en-US"/>
          </a:p>
        </p:txBody>
      </p:sp>
    </p:spTree>
    <p:extLst>
      <p:ext uri="{BB962C8B-B14F-4D97-AF65-F5344CB8AC3E}">
        <p14:creationId xmlns:p14="http://schemas.microsoft.com/office/powerpoint/2010/main" val="1584826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5F1AB-28FA-4805-8B67-6630A9CAFD87}" type="datetime1">
              <a:rPr lang="en-US" smtClean="0"/>
              <a:t>11/10/2019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13199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03245899-B23A-477F-9FD4-C037A4474A92}" type="datetime1">
              <a:rPr lang="en-US" smtClean="0"/>
              <a:t>11/10/2019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6D22F896-40B5-4ADD-8801-0D06FADFA095}"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8017234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A7D99D32-322C-4066-ADDF-EC892CC4CE45}" type="datetime1">
              <a:rPr lang="en-US" smtClean="0"/>
              <a:t>11/10/2019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83554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E5FE05-2EF1-4D70-98C0-32427F916BDD}" type="datetime1">
              <a:rPr lang="en-US" smtClean="0"/>
              <a:t>11/10/2019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633515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1AEE6-2C35-484B-8E53-72EBEBB4EF54}" type="datetime1">
              <a:rPr lang="en-US" smtClean="0"/>
              <a:t>11/10/2019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28449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B4E4B8-8065-47DE-8351-7C242C8C551F}"/>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descr="hfma_v4one_line_logo_cmyk.jpg">
            <a:extLst>
              <a:ext uri="{FF2B5EF4-FFF2-40B4-BE49-F238E27FC236}">
                <a16:creationId xmlns:a16="http://schemas.microsoft.com/office/drawing/2014/main" id="{652A9463-DFDE-478E-A4D4-8EDC2245FE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3BCB206A-F6B6-4706-9DA9-6012B645BB79}"/>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3ADF3380-05CC-4AE9-BC1C-5E0338138A59}" type="slidenum">
              <a:rPr lang="en-US"/>
              <a:pPr>
                <a:defRPr/>
              </a:pPr>
              <a:t>‹#›</a:t>
            </a:fld>
            <a:endParaRPr lang="en-US" dirty="0"/>
          </a:p>
        </p:txBody>
      </p:sp>
    </p:spTree>
    <p:extLst>
      <p:ext uri="{BB962C8B-B14F-4D97-AF65-F5344CB8AC3E}">
        <p14:creationId xmlns:p14="http://schemas.microsoft.com/office/powerpoint/2010/main" val="53096519"/>
      </p:ext>
    </p:extLst>
  </p:cSld>
  <p:clrMapOvr>
    <a:masterClrMapping/>
  </p:clrMapOvr>
  <p:transitio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A393AA5-707C-4545-8BDF-593D584D6389}"/>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descr="hfma_v4one_line_logo_cmyk.jpg">
            <a:extLst>
              <a:ext uri="{FF2B5EF4-FFF2-40B4-BE49-F238E27FC236}">
                <a16:creationId xmlns:a16="http://schemas.microsoft.com/office/drawing/2014/main" id="{31A49FBA-966F-4C77-A157-88E6F5E259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8A0D731E-0168-48E4-B388-9265A6DF9FD5}"/>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5DBC1D5D-4E2E-423B-8835-48F9C2D7534A}" type="slidenum">
              <a:rPr lang="en-US"/>
              <a:pPr>
                <a:defRPr/>
              </a:pPr>
              <a:t>‹#›</a:t>
            </a:fld>
            <a:endParaRPr lang="en-US" dirty="0"/>
          </a:p>
        </p:txBody>
      </p:sp>
    </p:spTree>
    <p:extLst>
      <p:ext uri="{BB962C8B-B14F-4D97-AF65-F5344CB8AC3E}">
        <p14:creationId xmlns:p14="http://schemas.microsoft.com/office/powerpoint/2010/main" val="1534763602"/>
      </p:ext>
    </p:extLst>
  </p:cSld>
  <p:clrMapOvr>
    <a:masterClrMapping/>
  </p:clrMapOvr>
  <p:transition>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F4F9F3-E283-4B43-B73C-7F0736A22BFE}" type="datetime1">
              <a:rPr lang="en-US" smtClean="0"/>
              <a:t>11/10/2019</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11322953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A6C719-2F9A-4484-B7DB-5B74AB81C9C7}" type="datetime1">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31028582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027F9B-2FFB-4822-848E-42D92E281125}" type="datetime1">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F839-8EAB-44F7-8E42-2413F4F0F70B}" type="slidenum">
              <a:rPr lang="en-US" smtClean="0"/>
              <a:t>‹#›</a:t>
            </a:fld>
            <a:endParaRPr lang="en-US"/>
          </a:p>
        </p:txBody>
      </p:sp>
    </p:spTree>
    <p:extLst>
      <p:ext uri="{BB962C8B-B14F-4D97-AF65-F5344CB8AC3E}">
        <p14:creationId xmlns:p14="http://schemas.microsoft.com/office/powerpoint/2010/main" val="1782138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10.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3.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4.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5.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3.jp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4.jp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71CBB4-116E-4DB4-B05E-84185E07F1A2}" type="datetime1">
              <a:rPr lang="en-US" smtClean="0"/>
              <a:t>11/10/2019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E3DA3-37CC-4D00-A18C-BFAD11A1B39C}" type="slidenum">
              <a:rPr lang="en-US" smtClean="0"/>
              <a:t>‹#›</a:t>
            </a:fld>
            <a:endParaRPr lang="en-US"/>
          </a:p>
        </p:txBody>
      </p:sp>
    </p:spTree>
    <p:extLst>
      <p:ext uri="{BB962C8B-B14F-4D97-AF65-F5344CB8AC3E}">
        <p14:creationId xmlns:p14="http://schemas.microsoft.com/office/powerpoint/2010/main" val="101664004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FCF8378-5943-42AC-9293-018B69D4BC26}" type="datetime1">
              <a:rPr lang="en-US" smtClean="0"/>
              <a:t>11/10/2019</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B1F839-8EAB-44F7-8E42-2413F4F0F70B}" type="slidenum">
              <a:rPr lang="en-US" smtClean="0"/>
              <a:t>‹#›</a:t>
            </a:fld>
            <a:endParaRPr lang="en-US"/>
          </a:p>
        </p:txBody>
      </p:sp>
    </p:spTree>
    <p:extLst>
      <p:ext uri="{BB962C8B-B14F-4D97-AF65-F5344CB8AC3E}">
        <p14:creationId xmlns:p14="http://schemas.microsoft.com/office/powerpoint/2010/main" val="731867014"/>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75141" y="-1238737"/>
            <a:ext cx="13400780" cy="3055196"/>
          </a:xfrm>
          <a:prstGeom prst="rect">
            <a:avLst/>
          </a:prstGeom>
        </p:spPr>
      </p:pic>
      <p:sp>
        <p:nvSpPr>
          <p:cNvPr id="2" name="Title Placeholder 1"/>
          <p:cNvSpPr>
            <a:spLocks noGrp="1"/>
          </p:cNvSpPr>
          <p:nvPr>
            <p:ph type="title"/>
          </p:nvPr>
        </p:nvSpPr>
        <p:spPr>
          <a:xfrm>
            <a:off x="611385" y="380509"/>
            <a:ext cx="11427728" cy="6600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1385" y="1684933"/>
            <a:ext cx="11427728" cy="32166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49474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93033-3956-564F-8B4D-D619459B567D}" type="slidenum">
              <a:rPr lang="en-US" smtClean="0"/>
              <a:t>‹#›</a:t>
            </a:fld>
            <a:endParaRPr lang="en-US"/>
          </a:p>
        </p:txBody>
      </p:sp>
    </p:spTree>
    <p:extLst>
      <p:ext uri="{BB962C8B-B14F-4D97-AF65-F5344CB8AC3E}">
        <p14:creationId xmlns:p14="http://schemas.microsoft.com/office/powerpoint/2010/main" val="107032705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1" r:id="rId4"/>
    <p:sldLayoutId id="2147483772" r:id="rId5"/>
    <p:sldLayoutId id="2147483773" r:id="rId6"/>
  </p:sldLayoutIdLst>
  <p:hf hdr="0" ftr="0" dt="0"/>
  <p:txStyles>
    <p:titleStyle>
      <a:lvl1pPr algn="l" defTabSz="457200" rtl="0" eaLnBrk="1" latinLnBrk="0" hangingPunct="1">
        <a:spcBef>
          <a:spcPct val="0"/>
        </a:spcBef>
        <a:buNone/>
        <a:defRPr sz="3400" b="1" kern="1200">
          <a:solidFill>
            <a:schemeClr val="bg1"/>
          </a:solidFill>
          <a:latin typeface="Arial" charset="0"/>
          <a:ea typeface="Arial" charset="0"/>
          <a:cs typeface="Arial" charset="0"/>
        </a:defRPr>
      </a:lvl1pPr>
    </p:titleStyle>
    <p:bodyStyle>
      <a:lvl1pPr marL="342900" indent="-342900" algn="l" defTabSz="457200" rtl="0" eaLnBrk="1" latinLnBrk="0" hangingPunct="1">
        <a:spcBef>
          <a:spcPct val="20000"/>
        </a:spcBef>
        <a:buFont typeface="Arial"/>
        <a:buChar char="•"/>
        <a:defRPr sz="300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600" kern="1200">
          <a:solidFill>
            <a:schemeClr val="tx1"/>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600" kern="1200">
          <a:solidFill>
            <a:schemeClr val="tx1"/>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6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1D347C-01BE-0843-BA09-E2FD105CE573}"/>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3" name="Text Placeholder 2"/>
          <p:cNvSpPr>
            <a:spLocks noGrp="1"/>
          </p:cNvSpPr>
          <p:nvPr>
            <p:ph type="body" idx="1"/>
          </p:nvPr>
        </p:nvSpPr>
        <p:spPr>
          <a:xfrm>
            <a:off x="609600" y="1600200"/>
            <a:ext cx="10972800" cy="4525963"/>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30622" tIns="65311" rIns="130622" bIns="65311" rtlCol="0" anchor="ctr"/>
          <a:lstStyle>
            <a:lvl1pPr algn="l">
              <a:defRPr sz="1417">
                <a:solidFill>
                  <a:schemeClr val="tx1">
                    <a:tint val="75000"/>
                  </a:schemeClr>
                </a:solidFill>
              </a:defRPr>
            </a:lvl1pPr>
          </a:lstStyle>
          <a:p>
            <a:pPr defTabSz="544237"/>
            <a:fld id="{0A917EED-19A8-41EB-ACD3-2F9A6DBDF594}" type="datetime1">
              <a:rPr lang="en-US" smtClean="0">
                <a:solidFill>
                  <a:prstClr val="black">
                    <a:tint val="75000"/>
                  </a:prstClr>
                </a:solidFill>
              </a:rPr>
              <a:t>11/10/2019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30622" tIns="65311" rIns="130622" bIns="65311" rtlCol="0" anchor="ctr"/>
          <a:lstStyle>
            <a:lvl1pPr algn="ctr">
              <a:defRPr sz="1417">
                <a:solidFill>
                  <a:schemeClr val="tx1">
                    <a:tint val="75000"/>
                  </a:schemeClr>
                </a:solidFill>
              </a:defRPr>
            </a:lvl1pPr>
          </a:lstStyle>
          <a:p>
            <a:pPr defTabSz="54423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defRPr>
            </a:lvl1pPr>
          </a:lstStyle>
          <a:p>
            <a:pPr defTabSz="544237"/>
            <a:fld id="{AF67A58F-5846-3B4F-899B-F0F56C7169E0}" type="slidenum">
              <a:rPr lang="en-US" smtClean="0">
                <a:solidFill>
                  <a:prstClr val="black">
                    <a:tint val="75000"/>
                  </a:prstClr>
                </a:solidFill>
              </a:rPr>
              <a:pPr defTabSz="544237"/>
              <a:t>‹#›</a:t>
            </a:fld>
            <a:endParaRPr lang="en-US">
              <a:solidFill>
                <a:prstClr val="black">
                  <a:tint val="75000"/>
                </a:prstClr>
              </a:solidFill>
            </a:endParaRPr>
          </a:p>
        </p:txBody>
      </p:sp>
    </p:spTree>
    <p:extLst>
      <p:ext uri="{BB962C8B-B14F-4D97-AF65-F5344CB8AC3E}">
        <p14:creationId xmlns:p14="http://schemas.microsoft.com/office/powerpoint/2010/main" val="378283103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ftr="0" dt="0"/>
  <p:txStyles>
    <p:titleStyle>
      <a:lvl1pPr algn="ctr" defTabSz="544237" rtl="0" eaLnBrk="1" latinLnBrk="0" hangingPunct="1">
        <a:spcBef>
          <a:spcPct val="0"/>
        </a:spcBef>
        <a:buNone/>
        <a:defRPr sz="5250" kern="1200">
          <a:solidFill>
            <a:schemeClr val="tx1"/>
          </a:solidFill>
          <a:latin typeface="+mj-lt"/>
          <a:ea typeface="+mj-ea"/>
          <a:cs typeface="+mj-cs"/>
        </a:defRPr>
      </a:lvl1pPr>
    </p:titleStyle>
    <p:bodyStyle>
      <a:lvl1pPr marL="408178" indent="-408178" algn="l" defTabSz="544237" rtl="0" eaLnBrk="1" latinLnBrk="0" hangingPunct="1">
        <a:spcBef>
          <a:spcPct val="20000"/>
        </a:spcBef>
        <a:buFont typeface="Arial"/>
        <a:buChar char="•"/>
        <a:defRPr sz="3833" kern="1200">
          <a:solidFill>
            <a:schemeClr val="tx1"/>
          </a:solidFill>
          <a:latin typeface="+mn-lt"/>
          <a:ea typeface="+mn-ea"/>
          <a:cs typeface="+mn-cs"/>
        </a:defRPr>
      </a:lvl1pPr>
      <a:lvl2pPr marL="884385" indent="-340148" algn="l" defTabSz="544237" rtl="0" eaLnBrk="1" latinLnBrk="0" hangingPunct="1">
        <a:spcBef>
          <a:spcPct val="20000"/>
        </a:spcBef>
        <a:buFont typeface="Arial"/>
        <a:buChar char="–"/>
        <a:defRPr sz="3333" kern="1200">
          <a:solidFill>
            <a:schemeClr val="tx1"/>
          </a:solidFill>
          <a:latin typeface="+mn-lt"/>
          <a:ea typeface="+mn-ea"/>
          <a:cs typeface="+mn-cs"/>
        </a:defRPr>
      </a:lvl2pPr>
      <a:lvl3pPr marL="1360592" indent="-272118" algn="l" defTabSz="544237" rtl="0" eaLnBrk="1" latinLnBrk="0" hangingPunct="1">
        <a:spcBef>
          <a:spcPct val="20000"/>
        </a:spcBef>
        <a:buFont typeface="Arial"/>
        <a:buChar char="•"/>
        <a:defRPr sz="2833" kern="1200">
          <a:solidFill>
            <a:schemeClr val="tx1"/>
          </a:solidFill>
          <a:latin typeface="+mn-lt"/>
          <a:ea typeface="+mn-ea"/>
          <a:cs typeface="+mn-cs"/>
        </a:defRPr>
      </a:lvl3pPr>
      <a:lvl4pPr marL="1904829" indent="-272118" algn="l" defTabSz="544237" rtl="0" eaLnBrk="1" latinLnBrk="0" hangingPunct="1">
        <a:spcBef>
          <a:spcPct val="20000"/>
        </a:spcBef>
        <a:buFont typeface="Arial"/>
        <a:buChar char="–"/>
        <a:defRPr sz="2417" kern="1200">
          <a:solidFill>
            <a:schemeClr val="tx1"/>
          </a:solidFill>
          <a:latin typeface="+mn-lt"/>
          <a:ea typeface="+mn-ea"/>
          <a:cs typeface="+mn-cs"/>
        </a:defRPr>
      </a:lvl4pPr>
      <a:lvl5pPr marL="2449065" indent="-272118" algn="l" defTabSz="544237" rtl="0" eaLnBrk="1" latinLnBrk="0" hangingPunct="1">
        <a:spcBef>
          <a:spcPct val="20000"/>
        </a:spcBef>
        <a:buFont typeface="Arial"/>
        <a:buChar char="»"/>
        <a:defRPr sz="2417" kern="1200">
          <a:solidFill>
            <a:schemeClr val="tx1"/>
          </a:solidFill>
          <a:latin typeface="+mn-lt"/>
          <a:ea typeface="+mn-ea"/>
          <a:cs typeface="+mn-cs"/>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1D347C-01BE-0843-BA09-E2FD105CE573}"/>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3" name="Text Placeholder 2"/>
          <p:cNvSpPr>
            <a:spLocks noGrp="1"/>
          </p:cNvSpPr>
          <p:nvPr>
            <p:ph type="body" idx="1"/>
          </p:nvPr>
        </p:nvSpPr>
        <p:spPr>
          <a:xfrm>
            <a:off x="609600" y="1600200"/>
            <a:ext cx="10972800" cy="4525963"/>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30622" tIns="65311" rIns="130622" bIns="65311" rtlCol="0" anchor="ctr"/>
          <a:lstStyle>
            <a:lvl1pPr algn="l">
              <a:defRPr sz="1417">
                <a:solidFill>
                  <a:schemeClr val="tx1">
                    <a:tint val="75000"/>
                  </a:schemeClr>
                </a:solidFill>
              </a:defRPr>
            </a:lvl1pPr>
          </a:lstStyle>
          <a:p>
            <a:fld id="{4937D0D9-B732-4341-BC9A-3BA7AADB575E}" type="datetime1">
              <a:rPr lang="en-US" smtClean="0"/>
              <a:t>11/10/2019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30622" tIns="65311" rIns="130622" bIns="65311" rtlCol="0" anchor="ctr"/>
          <a:lstStyle>
            <a:lvl1pPr algn="ctr">
              <a:defRPr sz="141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defRPr>
            </a:lvl1pPr>
          </a:lstStyle>
          <a:p>
            <a:fld id="{AF67A58F-5846-3B4F-899B-F0F56C7169E0}" type="slidenum">
              <a:rPr lang="en-US" smtClean="0"/>
              <a:t>‹#›</a:t>
            </a:fld>
            <a:endParaRPr lang="en-US" dirty="0"/>
          </a:p>
        </p:txBody>
      </p:sp>
    </p:spTree>
    <p:extLst>
      <p:ext uri="{BB962C8B-B14F-4D97-AF65-F5344CB8AC3E}">
        <p14:creationId xmlns:p14="http://schemas.microsoft.com/office/powerpoint/2010/main" val="365832042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hdr="0" ftr="0" dt="0"/>
  <p:txStyles>
    <p:titleStyle>
      <a:lvl1pPr algn="ctr" defTabSz="544237" rtl="0" eaLnBrk="1" latinLnBrk="0" hangingPunct="1">
        <a:spcBef>
          <a:spcPct val="0"/>
        </a:spcBef>
        <a:buNone/>
        <a:defRPr sz="5250" kern="1200">
          <a:solidFill>
            <a:schemeClr val="tx1"/>
          </a:solidFill>
          <a:latin typeface="+mj-lt"/>
          <a:ea typeface="+mj-ea"/>
          <a:cs typeface="+mj-cs"/>
        </a:defRPr>
      </a:lvl1pPr>
    </p:titleStyle>
    <p:bodyStyle>
      <a:lvl1pPr marL="408178" indent="-408178" algn="l" defTabSz="544237" rtl="0" eaLnBrk="1" latinLnBrk="0" hangingPunct="1">
        <a:spcBef>
          <a:spcPct val="20000"/>
        </a:spcBef>
        <a:buFont typeface="Arial"/>
        <a:buChar char="•"/>
        <a:defRPr sz="3833" kern="1200">
          <a:solidFill>
            <a:schemeClr val="tx1"/>
          </a:solidFill>
          <a:latin typeface="+mn-lt"/>
          <a:ea typeface="+mn-ea"/>
          <a:cs typeface="+mn-cs"/>
        </a:defRPr>
      </a:lvl1pPr>
      <a:lvl2pPr marL="884385" indent="-340148" algn="l" defTabSz="544237" rtl="0" eaLnBrk="1" latinLnBrk="0" hangingPunct="1">
        <a:spcBef>
          <a:spcPct val="20000"/>
        </a:spcBef>
        <a:buFont typeface="Arial"/>
        <a:buChar char="–"/>
        <a:defRPr sz="3333" kern="1200">
          <a:solidFill>
            <a:schemeClr val="tx1"/>
          </a:solidFill>
          <a:latin typeface="+mn-lt"/>
          <a:ea typeface="+mn-ea"/>
          <a:cs typeface="+mn-cs"/>
        </a:defRPr>
      </a:lvl2pPr>
      <a:lvl3pPr marL="1360592" indent="-272118" algn="l" defTabSz="544237" rtl="0" eaLnBrk="1" latinLnBrk="0" hangingPunct="1">
        <a:spcBef>
          <a:spcPct val="20000"/>
        </a:spcBef>
        <a:buFont typeface="Arial"/>
        <a:buChar char="•"/>
        <a:defRPr sz="2833" kern="1200">
          <a:solidFill>
            <a:schemeClr val="tx1"/>
          </a:solidFill>
          <a:latin typeface="+mn-lt"/>
          <a:ea typeface="+mn-ea"/>
          <a:cs typeface="+mn-cs"/>
        </a:defRPr>
      </a:lvl3pPr>
      <a:lvl4pPr marL="1904829" indent="-272118" algn="l" defTabSz="544237" rtl="0" eaLnBrk="1" latinLnBrk="0" hangingPunct="1">
        <a:spcBef>
          <a:spcPct val="20000"/>
        </a:spcBef>
        <a:buFont typeface="Arial"/>
        <a:buChar char="–"/>
        <a:defRPr sz="2417" kern="1200">
          <a:solidFill>
            <a:schemeClr val="tx1"/>
          </a:solidFill>
          <a:latin typeface="+mn-lt"/>
          <a:ea typeface="+mn-ea"/>
          <a:cs typeface="+mn-cs"/>
        </a:defRPr>
      </a:lvl4pPr>
      <a:lvl5pPr marL="2449065" indent="-272118" algn="l" defTabSz="544237" rtl="0" eaLnBrk="1" latinLnBrk="0" hangingPunct="1">
        <a:spcBef>
          <a:spcPct val="20000"/>
        </a:spcBef>
        <a:buFont typeface="Arial"/>
        <a:buChar char="»"/>
        <a:defRPr sz="2417" kern="1200">
          <a:solidFill>
            <a:schemeClr val="tx1"/>
          </a:solidFill>
          <a:latin typeface="+mn-lt"/>
          <a:ea typeface="+mn-ea"/>
          <a:cs typeface="+mn-cs"/>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30622" tIns="65311" rIns="130622" bIns="65311"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30622" tIns="65311" rIns="130622" bIns="65311" rtlCol="0" anchor="ctr"/>
          <a:lstStyle>
            <a:lvl1pPr algn="l">
              <a:defRPr sz="1417">
                <a:solidFill>
                  <a:schemeClr val="tx1">
                    <a:tint val="75000"/>
                  </a:schemeClr>
                </a:solidFill>
              </a:defRPr>
            </a:lvl1pPr>
          </a:lstStyle>
          <a:p>
            <a:pPr defTabSz="544237"/>
            <a:fld id="{DC267051-8083-4BAB-80C4-E93451452BFE}" type="datetime1">
              <a:rPr lang="en-US" smtClean="0">
                <a:solidFill>
                  <a:prstClr val="black">
                    <a:tint val="75000"/>
                  </a:prstClr>
                </a:solidFill>
              </a:rPr>
              <a:t>11/10/2019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30622" tIns="65311" rIns="130622" bIns="65311" rtlCol="0" anchor="ctr"/>
          <a:lstStyle>
            <a:lvl1pPr algn="ctr">
              <a:defRPr sz="1417">
                <a:solidFill>
                  <a:schemeClr val="tx1">
                    <a:tint val="75000"/>
                  </a:schemeClr>
                </a:solidFill>
              </a:defRPr>
            </a:lvl1pPr>
          </a:lstStyle>
          <a:p>
            <a:pPr defTabSz="54423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defRPr>
            </a:lvl1pPr>
          </a:lstStyle>
          <a:p>
            <a:pPr defTabSz="544237"/>
            <a:fld id="{A8A3A31F-6712-F44C-9E68-03ABD1CFAC9D}" type="slidenum">
              <a:rPr lang="en-US" smtClean="0">
                <a:solidFill>
                  <a:prstClr val="black">
                    <a:tint val="75000"/>
                  </a:prstClr>
                </a:solidFill>
              </a:rPr>
              <a:pPr defTabSz="544237"/>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70EF58AD-674A-0749-A18D-61F252F4E07B}"/>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14187470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ftr="0" dt="0"/>
  <p:txStyles>
    <p:titleStyle>
      <a:lvl1pPr algn="ctr" defTabSz="544237" rtl="0" eaLnBrk="1" latinLnBrk="0" hangingPunct="1">
        <a:spcBef>
          <a:spcPct val="0"/>
        </a:spcBef>
        <a:buNone/>
        <a:defRPr sz="5250" kern="1200">
          <a:solidFill>
            <a:schemeClr val="tx1"/>
          </a:solidFill>
          <a:latin typeface="+mj-lt"/>
          <a:ea typeface="+mj-ea"/>
          <a:cs typeface="+mj-cs"/>
        </a:defRPr>
      </a:lvl1pPr>
    </p:titleStyle>
    <p:bodyStyle>
      <a:lvl1pPr marL="408178" indent="-408178" algn="l" defTabSz="544237" rtl="0" eaLnBrk="1" latinLnBrk="0" hangingPunct="1">
        <a:spcBef>
          <a:spcPct val="20000"/>
        </a:spcBef>
        <a:buFont typeface="Arial"/>
        <a:buChar char="•"/>
        <a:defRPr sz="3833" kern="1200">
          <a:solidFill>
            <a:schemeClr val="tx1"/>
          </a:solidFill>
          <a:latin typeface="+mn-lt"/>
          <a:ea typeface="+mn-ea"/>
          <a:cs typeface="+mn-cs"/>
        </a:defRPr>
      </a:lvl1pPr>
      <a:lvl2pPr marL="884385" indent="-340148" algn="l" defTabSz="544237" rtl="0" eaLnBrk="1" latinLnBrk="0" hangingPunct="1">
        <a:spcBef>
          <a:spcPct val="20000"/>
        </a:spcBef>
        <a:buFont typeface="Arial"/>
        <a:buChar char="–"/>
        <a:defRPr sz="3333" kern="1200">
          <a:solidFill>
            <a:schemeClr val="tx1"/>
          </a:solidFill>
          <a:latin typeface="+mn-lt"/>
          <a:ea typeface="+mn-ea"/>
          <a:cs typeface="+mn-cs"/>
        </a:defRPr>
      </a:lvl2pPr>
      <a:lvl3pPr marL="1360592" indent="-272118" algn="l" defTabSz="544237" rtl="0" eaLnBrk="1" latinLnBrk="0" hangingPunct="1">
        <a:spcBef>
          <a:spcPct val="20000"/>
        </a:spcBef>
        <a:buFont typeface="Arial"/>
        <a:buChar char="•"/>
        <a:defRPr sz="2833" kern="1200">
          <a:solidFill>
            <a:schemeClr val="tx1"/>
          </a:solidFill>
          <a:latin typeface="+mn-lt"/>
          <a:ea typeface="+mn-ea"/>
          <a:cs typeface="+mn-cs"/>
        </a:defRPr>
      </a:lvl3pPr>
      <a:lvl4pPr marL="1904829" indent="-272118" algn="l" defTabSz="544237" rtl="0" eaLnBrk="1" latinLnBrk="0" hangingPunct="1">
        <a:spcBef>
          <a:spcPct val="20000"/>
        </a:spcBef>
        <a:buFont typeface="Arial"/>
        <a:buChar char="–"/>
        <a:defRPr sz="2417" kern="1200">
          <a:solidFill>
            <a:schemeClr val="tx1"/>
          </a:solidFill>
          <a:latin typeface="+mn-lt"/>
          <a:ea typeface="+mn-ea"/>
          <a:cs typeface="+mn-cs"/>
        </a:defRPr>
      </a:lvl4pPr>
      <a:lvl5pPr marL="2449065" indent="-272118" algn="l" defTabSz="544237" rtl="0" eaLnBrk="1" latinLnBrk="0" hangingPunct="1">
        <a:spcBef>
          <a:spcPct val="20000"/>
        </a:spcBef>
        <a:buFont typeface="Arial"/>
        <a:buChar char="»"/>
        <a:defRPr sz="2417" kern="1200">
          <a:solidFill>
            <a:schemeClr val="tx1"/>
          </a:solidFill>
          <a:latin typeface="+mn-lt"/>
          <a:ea typeface="+mn-ea"/>
          <a:cs typeface="+mn-cs"/>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AE3837-1330-E346-A2B2-06D4E6E6FBE2}"/>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130622" tIns="65311" rIns="130622" bIns="65311"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30622" tIns="65311" rIns="130622" bIns="65311" rtlCol="0" anchor="ctr"/>
          <a:lstStyle>
            <a:lvl1pPr algn="l">
              <a:defRPr sz="1417">
                <a:solidFill>
                  <a:schemeClr val="tx1">
                    <a:tint val="75000"/>
                  </a:schemeClr>
                </a:solidFill>
              </a:defRPr>
            </a:lvl1pPr>
          </a:lstStyle>
          <a:p>
            <a:pPr defTabSz="544237"/>
            <a:fld id="{00A3EF0E-9FAF-BF42-9593-E6A3389D23D0}" type="datetimeFigureOut">
              <a:rPr lang="en-US" smtClean="0">
                <a:solidFill>
                  <a:prstClr val="black">
                    <a:tint val="75000"/>
                  </a:prstClr>
                </a:solidFill>
              </a:rPr>
              <a:pPr defTabSz="544237"/>
              <a:t>11/10/2019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30622" tIns="65311" rIns="130622" bIns="65311" rtlCol="0" anchor="ctr"/>
          <a:lstStyle>
            <a:lvl1pPr algn="ctr">
              <a:defRPr sz="1417">
                <a:solidFill>
                  <a:schemeClr val="tx1">
                    <a:tint val="75000"/>
                  </a:schemeClr>
                </a:solidFill>
              </a:defRPr>
            </a:lvl1pPr>
          </a:lstStyle>
          <a:p>
            <a:pPr defTabSz="54423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defRPr>
            </a:lvl1pPr>
          </a:lstStyle>
          <a:p>
            <a:pPr defTabSz="544237"/>
            <a:fld id="{2330E60C-DBBA-454B-9CD4-4CA554FD0182}" type="slidenum">
              <a:rPr lang="en-US" smtClean="0">
                <a:solidFill>
                  <a:prstClr val="black">
                    <a:tint val="75000"/>
                  </a:prstClr>
                </a:solidFill>
              </a:rPr>
              <a:pPr defTabSz="544237"/>
              <a:t>‹#›</a:t>
            </a:fld>
            <a:endParaRPr lang="en-US">
              <a:solidFill>
                <a:prstClr val="black">
                  <a:tint val="75000"/>
                </a:prstClr>
              </a:solidFill>
            </a:endParaRPr>
          </a:p>
        </p:txBody>
      </p:sp>
    </p:spTree>
    <p:extLst>
      <p:ext uri="{BB962C8B-B14F-4D97-AF65-F5344CB8AC3E}">
        <p14:creationId xmlns:p14="http://schemas.microsoft.com/office/powerpoint/2010/main" val="368545377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544237" rtl="0" eaLnBrk="1" latinLnBrk="0" hangingPunct="1">
        <a:spcBef>
          <a:spcPct val="0"/>
        </a:spcBef>
        <a:buNone/>
        <a:defRPr sz="5250" kern="1200">
          <a:solidFill>
            <a:schemeClr val="tx1"/>
          </a:solidFill>
          <a:latin typeface="+mj-lt"/>
          <a:ea typeface="+mj-ea"/>
          <a:cs typeface="+mj-cs"/>
        </a:defRPr>
      </a:lvl1pPr>
    </p:titleStyle>
    <p:bodyStyle>
      <a:lvl1pPr marL="408178" indent="-408178" algn="l" defTabSz="544237" rtl="0" eaLnBrk="1" latinLnBrk="0" hangingPunct="1">
        <a:spcBef>
          <a:spcPct val="20000"/>
        </a:spcBef>
        <a:buFont typeface="Arial"/>
        <a:buChar char="•"/>
        <a:defRPr sz="3833" kern="1200">
          <a:solidFill>
            <a:schemeClr val="tx1"/>
          </a:solidFill>
          <a:latin typeface="+mn-lt"/>
          <a:ea typeface="+mn-ea"/>
          <a:cs typeface="+mn-cs"/>
        </a:defRPr>
      </a:lvl1pPr>
      <a:lvl2pPr marL="884385" indent="-340148" algn="l" defTabSz="544237" rtl="0" eaLnBrk="1" latinLnBrk="0" hangingPunct="1">
        <a:spcBef>
          <a:spcPct val="20000"/>
        </a:spcBef>
        <a:buFont typeface="Arial"/>
        <a:buChar char="–"/>
        <a:defRPr sz="3333" kern="1200">
          <a:solidFill>
            <a:schemeClr val="tx1"/>
          </a:solidFill>
          <a:latin typeface="+mn-lt"/>
          <a:ea typeface="+mn-ea"/>
          <a:cs typeface="+mn-cs"/>
        </a:defRPr>
      </a:lvl2pPr>
      <a:lvl3pPr marL="1360592" indent="-272118" algn="l" defTabSz="544237" rtl="0" eaLnBrk="1" latinLnBrk="0" hangingPunct="1">
        <a:spcBef>
          <a:spcPct val="20000"/>
        </a:spcBef>
        <a:buFont typeface="Arial"/>
        <a:buChar char="•"/>
        <a:defRPr sz="2833" kern="1200">
          <a:solidFill>
            <a:schemeClr val="tx1"/>
          </a:solidFill>
          <a:latin typeface="+mn-lt"/>
          <a:ea typeface="+mn-ea"/>
          <a:cs typeface="+mn-cs"/>
        </a:defRPr>
      </a:lvl3pPr>
      <a:lvl4pPr marL="1904829" indent="-272118" algn="l" defTabSz="544237" rtl="0" eaLnBrk="1" latinLnBrk="0" hangingPunct="1">
        <a:spcBef>
          <a:spcPct val="20000"/>
        </a:spcBef>
        <a:buFont typeface="Arial"/>
        <a:buChar char="–"/>
        <a:defRPr sz="2417" kern="1200">
          <a:solidFill>
            <a:schemeClr val="tx1"/>
          </a:solidFill>
          <a:latin typeface="+mn-lt"/>
          <a:ea typeface="+mn-ea"/>
          <a:cs typeface="+mn-cs"/>
        </a:defRPr>
      </a:lvl4pPr>
      <a:lvl5pPr marL="2449065" indent="-272118" algn="l" defTabSz="544237" rtl="0" eaLnBrk="1" latinLnBrk="0" hangingPunct="1">
        <a:spcBef>
          <a:spcPct val="20000"/>
        </a:spcBef>
        <a:buFont typeface="Arial"/>
        <a:buChar char="»"/>
        <a:defRPr sz="2417" kern="1200">
          <a:solidFill>
            <a:schemeClr val="tx1"/>
          </a:solidFill>
          <a:latin typeface="+mn-lt"/>
          <a:ea typeface="+mn-ea"/>
          <a:cs typeface="+mn-cs"/>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1D347C-01BE-0843-BA09-E2FD105CE573}"/>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3" name="Text Placeholder 2"/>
          <p:cNvSpPr>
            <a:spLocks noGrp="1"/>
          </p:cNvSpPr>
          <p:nvPr>
            <p:ph type="body" idx="1"/>
          </p:nvPr>
        </p:nvSpPr>
        <p:spPr>
          <a:xfrm>
            <a:off x="609600" y="1600200"/>
            <a:ext cx="10972800" cy="4525963"/>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30622" tIns="65311" rIns="130622" bIns="65311" rtlCol="0" anchor="ctr"/>
          <a:lstStyle>
            <a:lvl1pPr algn="l">
              <a:defRPr sz="1417">
                <a:solidFill>
                  <a:schemeClr val="tx1">
                    <a:tint val="75000"/>
                  </a:schemeClr>
                </a:solidFill>
              </a:defRPr>
            </a:lvl1pPr>
          </a:lstStyle>
          <a:p>
            <a:pPr defTabSz="544237"/>
            <a:fld id="{645CB900-F4BE-9440-9EAB-E5349C0BAD93}" type="datetimeFigureOut">
              <a:rPr lang="en-US" smtClean="0">
                <a:solidFill>
                  <a:prstClr val="black">
                    <a:tint val="75000"/>
                  </a:prstClr>
                </a:solidFill>
              </a:rPr>
              <a:pPr defTabSz="544237"/>
              <a:t>11/10/2019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30622" tIns="65311" rIns="130622" bIns="65311" rtlCol="0" anchor="ctr"/>
          <a:lstStyle>
            <a:lvl1pPr algn="ctr">
              <a:defRPr sz="1417">
                <a:solidFill>
                  <a:schemeClr val="tx1">
                    <a:tint val="75000"/>
                  </a:schemeClr>
                </a:solidFill>
              </a:defRPr>
            </a:lvl1pPr>
          </a:lstStyle>
          <a:p>
            <a:pPr defTabSz="54423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defRPr>
            </a:lvl1pPr>
          </a:lstStyle>
          <a:p>
            <a:pPr defTabSz="544237"/>
            <a:fld id="{AF67A58F-5846-3B4F-899B-F0F56C7169E0}" type="slidenum">
              <a:rPr lang="en-US" smtClean="0">
                <a:solidFill>
                  <a:prstClr val="black">
                    <a:tint val="75000"/>
                  </a:prstClr>
                </a:solidFill>
              </a:rPr>
              <a:pPr defTabSz="544237"/>
              <a:t>‹#›</a:t>
            </a:fld>
            <a:endParaRPr lang="en-US">
              <a:solidFill>
                <a:prstClr val="black">
                  <a:tint val="75000"/>
                </a:prstClr>
              </a:solidFill>
            </a:endParaRPr>
          </a:p>
        </p:txBody>
      </p:sp>
    </p:spTree>
    <p:extLst>
      <p:ext uri="{BB962C8B-B14F-4D97-AF65-F5344CB8AC3E}">
        <p14:creationId xmlns:p14="http://schemas.microsoft.com/office/powerpoint/2010/main" val="79089844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544237" rtl="0" eaLnBrk="1" latinLnBrk="0" hangingPunct="1">
        <a:spcBef>
          <a:spcPct val="0"/>
        </a:spcBef>
        <a:buNone/>
        <a:defRPr sz="5250" kern="1200">
          <a:solidFill>
            <a:schemeClr val="tx1"/>
          </a:solidFill>
          <a:latin typeface="+mj-lt"/>
          <a:ea typeface="+mj-ea"/>
          <a:cs typeface="+mj-cs"/>
        </a:defRPr>
      </a:lvl1pPr>
    </p:titleStyle>
    <p:bodyStyle>
      <a:lvl1pPr marL="408178" indent="-408178" algn="l" defTabSz="544237" rtl="0" eaLnBrk="1" latinLnBrk="0" hangingPunct="1">
        <a:spcBef>
          <a:spcPct val="20000"/>
        </a:spcBef>
        <a:buFont typeface="Arial"/>
        <a:buChar char="•"/>
        <a:defRPr sz="3833" kern="1200">
          <a:solidFill>
            <a:schemeClr val="tx1"/>
          </a:solidFill>
          <a:latin typeface="+mn-lt"/>
          <a:ea typeface="+mn-ea"/>
          <a:cs typeface="+mn-cs"/>
        </a:defRPr>
      </a:lvl1pPr>
      <a:lvl2pPr marL="884385" indent="-340148" algn="l" defTabSz="544237" rtl="0" eaLnBrk="1" latinLnBrk="0" hangingPunct="1">
        <a:spcBef>
          <a:spcPct val="20000"/>
        </a:spcBef>
        <a:buFont typeface="Arial"/>
        <a:buChar char="–"/>
        <a:defRPr sz="3333" kern="1200">
          <a:solidFill>
            <a:schemeClr val="tx1"/>
          </a:solidFill>
          <a:latin typeface="+mn-lt"/>
          <a:ea typeface="+mn-ea"/>
          <a:cs typeface="+mn-cs"/>
        </a:defRPr>
      </a:lvl2pPr>
      <a:lvl3pPr marL="1360592" indent="-272118" algn="l" defTabSz="544237" rtl="0" eaLnBrk="1" latinLnBrk="0" hangingPunct="1">
        <a:spcBef>
          <a:spcPct val="20000"/>
        </a:spcBef>
        <a:buFont typeface="Arial"/>
        <a:buChar char="•"/>
        <a:defRPr sz="2833" kern="1200">
          <a:solidFill>
            <a:schemeClr val="tx1"/>
          </a:solidFill>
          <a:latin typeface="+mn-lt"/>
          <a:ea typeface="+mn-ea"/>
          <a:cs typeface="+mn-cs"/>
        </a:defRPr>
      </a:lvl3pPr>
      <a:lvl4pPr marL="1904829" indent="-272118" algn="l" defTabSz="544237" rtl="0" eaLnBrk="1" latinLnBrk="0" hangingPunct="1">
        <a:spcBef>
          <a:spcPct val="20000"/>
        </a:spcBef>
        <a:buFont typeface="Arial"/>
        <a:buChar char="–"/>
        <a:defRPr sz="2417" kern="1200">
          <a:solidFill>
            <a:schemeClr val="tx1"/>
          </a:solidFill>
          <a:latin typeface="+mn-lt"/>
          <a:ea typeface="+mn-ea"/>
          <a:cs typeface="+mn-cs"/>
        </a:defRPr>
      </a:lvl4pPr>
      <a:lvl5pPr marL="2449065" indent="-272118" algn="l" defTabSz="544237" rtl="0" eaLnBrk="1" latinLnBrk="0" hangingPunct="1">
        <a:spcBef>
          <a:spcPct val="20000"/>
        </a:spcBef>
        <a:buFont typeface="Arial"/>
        <a:buChar char="»"/>
        <a:defRPr sz="2417" kern="1200">
          <a:solidFill>
            <a:schemeClr val="tx1"/>
          </a:solidFill>
          <a:latin typeface="+mn-lt"/>
          <a:ea typeface="+mn-ea"/>
          <a:cs typeface="+mn-cs"/>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30622" tIns="65311" rIns="130622" bIns="65311"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30622" tIns="65311" rIns="130622" bIns="65311" rtlCol="0" anchor="ctr"/>
          <a:lstStyle>
            <a:lvl1pPr algn="l">
              <a:defRPr sz="1417">
                <a:solidFill>
                  <a:schemeClr val="tx1">
                    <a:tint val="75000"/>
                  </a:schemeClr>
                </a:solidFill>
              </a:defRPr>
            </a:lvl1pPr>
          </a:lstStyle>
          <a:p>
            <a:pPr defTabSz="544237"/>
            <a:fld id="{262DF0DF-43F1-8E49-9DA1-4B2B9C0DEFA2}" type="datetimeFigureOut">
              <a:rPr lang="en-US" smtClean="0">
                <a:solidFill>
                  <a:prstClr val="black">
                    <a:tint val="75000"/>
                  </a:prstClr>
                </a:solidFill>
              </a:rPr>
              <a:pPr defTabSz="544237"/>
              <a:t>11/10/2019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30622" tIns="65311" rIns="130622" bIns="65311" rtlCol="0" anchor="ctr"/>
          <a:lstStyle>
            <a:lvl1pPr algn="ctr">
              <a:defRPr sz="1417">
                <a:solidFill>
                  <a:schemeClr val="tx1">
                    <a:tint val="75000"/>
                  </a:schemeClr>
                </a:solidFill>
              </a:defRPr>
            </a:lvl1pPr>
          </a:lstStyle>
          <a:p>
            <a:pPr defTabSz="54423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defRPr>
            </a:lvl1pPr>
          </a:lstStyle>
          <a:p>
            <a:pPr defTabSz="544237"/>
            <a:fld id="{A8A3A31F-6712-F44C-9E68-03ABD1CFAC9D}" type="slidenum">
              <a:rPr lang="en-US" smtClean="0">
                <a:solidFill>
                  <a:prstClr val="black">
                    <a:tint val="75000"/>
                  </a:prstClr>
                </a:solidFill>
              </a:rPr>
              <a:pPr defTabSz="544237"/>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70EF58AD-674A-0749-A18D-61F252F4E07B}"/>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180914778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defTabSz="544237" rtl="0" eaLnBrk="1" latinLnBrk="0" hangingPunct="1">
        <a:spcBef>
          <a:spcPct val="0"/>
        </a:spcBef>
        <a:buNone/>
        <a:defRPr sz="5250" kern="1200">
          <a:solidFill>
            <a:schemeClr val="tx1"/>
          </a:solidFill>
          <a:latin typeface="+mj-lt"/>
          <a:ea typeface="+mj-ea"/>
          <a:cs typeface="+mj-cs"/>
        </a:defRPr>
      </a:lvl1pPr>
    </p:titleStyle>
    <p:bodyStyle>
      <a:lvl1pPr marL="408178" indent="-408178" algn="l" defTabSz="544237" rtl="0" eaLnBrk="1" latinLnBrk="0" hangingPunct="1">
        <a:spcBef>
          <a:spcPct val="20000"/>
        </a:spcBef>
        <a:buFont typeface="Arial"/>
        <a:buChar char="•"/>
        <a:defRPr sz="3833" kern="1200">
          <a:solidFill>
            <a:schemeClr val="tx1"/>
          </a:solidFill>
          <a:latin typeface="+mn-lt"/>
          <a:ea typeface="+mn-ea"/>
          <a:cs typeface="+mn-cs"/>
        </a:defRPr>
      </a:lvl1pPr>
      <a:lvl2pPr marL="884385" indent="-340148" algn="l" defTabSz="544237" rtl="0" eaLnBrk="1" latinLnBrk="0" hangingPunct="1">
        <a:spcBef>
          <a:spcPct val="20000"/>
        </a:spcBef>
        <a:buFont typeface="Arial"/>
        <a:buChar char="–"/>
        <a:defRPr sz="3333" kern="1200">
          <a:solidFill>
            <a:schemeClr val="tx1"/>
          </a:solidFill>
          <a:latin typeface="+mn-lt"/>
          <a:ea typeface="+mn-ea"/>
          <a:cs typeface="+mn-cs"/>
        </a:defRPr>
      </a:lvl2pPr>
      <a:lvl3pPr marL="1360592" indent="-272118" algn="l" defTabSz="544237" rtl="0" eaLnBrk="1" latinLnBrk="0" hangingPunct="1">
        <a:spcBef>
          <a:spcPct val="20000"/>
        </a:spcBef>
        <a:buFont typeface="Arial"/>
        <a:buChar char="•"/>
        <a:defRPr sz="2833" kern="1200">
          <a:solidFill>
            <a:schemeClr val="tx1"/>
          </a:solidFill>
          <a:latin typeface="+mn-lt"/>
          <a:ea typeface="+mn-ea"/>
          <a:cs typeface="+mn-cs"/>
        </a:defRPr>
      </a:lvl3pPr>
      <a:lvl4pPr marL="1904829" indent="-272118" algn="l" defTabSz="544237" rtl="0" eaLnBrk="1" latinLnBrk="0" hangingPunct="1">
        <a:spcBef>
          <a:spcPct val="20000"/>
        </a:spcBef>
        <a:buFont typeface="Arial"/>
        <a:buChar char="–"/>
        <a:defRPr sz="2417" kern="1200">
          <a:solidFill>
            <a:schemeClr val="tx1"/>
          </a:solidFill>
          <a:latin typeface="+mn-lt"/>
          <a:ea typeface="+mn-ea"/>
          <a:cs typeface="+mn-cs"/>
        </a:defRPr>
      </a:lvl4pPr>
      <a:lvl5pPr marL="2449065" indent="-272118" algn="l" defTabSz="544237" rtl="0" eaLnBrk="1" latinLnBrk="0" hangingPunct="1">
        <a:spcBef>
          <a:spcPct val="20000"/>
        </a:spcBef>
        <a:buFont typeface="Arial"/>
        <a:buChar char="»"/>
        <a:defRPr sz="2417" kern="1200">
          <a:solidFill>
            <a:schemeClr val="tx1"/>
          </a:solidFill>
          <a:latin typeface="+mn-lt"/>
          <a:ea typeface="+mn-ea"/>
          <a:cs typeface="+mn-cs"/>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3197C186-2D6F-43EE-AEE5-F93E8E422564}" type="datetime1">
              <a:rPr lang="en-US" smtClean="0"/>
              <a:t>11/10/2019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D22F896-40B5-4ADD-8801-0D06FADFA095}"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5991119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hf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02.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mailto:daylee1@mindspring.com" TargetMode="External"/><Relationship Id="rId7" Type="http://schemas.openxmlformats.org/officeDocument/2006/relationships/image" Target="../media/image12.wmf"/><Relationship Id="rId2" Type="http://schemas.openxmlformats.org/officeDocument/2006/relationships/slideLayout" Target="../slideLayouts/slideLayout8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3.png"/><Relationship Id="rId4" Type="http://schemas.openxmlformats.org/officeDocument/2006/relationships/hyperlink" Target="http://arsystemsdayegusquiza.com/"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s://www.google.com/url?sa=i&amp;source=images&amp;cd=&amp;cad=rja&amp;uact=8&amp;ved=2ahUKEwjP8Pz3iK7bAhUEna0KHa8GDesQjRx6BAgBEAU&amp;url=https://textimages.us/great-day/great-day02.htm&amp;psig=AOvVaw3H4fIbhMYOk3N8p4n4ruH-&amp;ust=1527791451451221" TargetMode="External"/><Relationship Id="rId1" Type="http://schemas.openxmlformats.org/officeDocument/2006/relationships/slideLayout" Target="../slideLayouts/slideLayout7.xml"/><Relationship Id="rId4" Type="http://schemas.openxmlformats.org/officeDocument/2006/relationships/hyperlink" Target="mailto:tdyoung@stillwater-medical.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mhmedicalgroup.org/default.aspx" TargetMode="External"/><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63.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hyperlink" Target="http://www.utphysicians.org/" TargetMode="External"/><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jpeg"/></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3.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g"/><Relationship Id="rId12"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63.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png"/><Relationship Id="rId10" Type="http://schemas.openxmlformats.org/officeDocument/2006/relationships/image" Target="../media/image47.jpg"/><Relationship Id="rId4" Type="http://schemas.openxmlformats.org/officeDocument/2006/relationships/image" Target="../media/image41.jpeg"/><Relationship Id="rId9" Type="http://schemas.openxmlformats.org/officeDocument/2006/relationships/image" Target="../media/image46.jpg"/><Relationship Id="rId1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image" Target="../media/image52.png"/><Relationship Id="rId4" Type="http://schemas.openxmlformats.org/officeDocument/2006/relationships/image" Target="../media/image33.png"/><Relationship Id="rId9"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5.wdp"/><Relationship Id="rId18" Type="http://schemas.openxmlformats.org/officeDocument/2006/relationships/image" Target="../media/image71.png"/><Relationship Id="rId3" Type="http://schemas.openxmlformats.org/officeDocument/2006/relationships/image" Target="../media/image56.png"/><Relationship Id="rId7" Type="http://schemas.microsoft.com/office/2007/relationships/hdphoto" Target="../media/hdphoto2.wdp"/><Relationship Id="rId12" Type="http://schemas.openxmlformats.org/officeDocument/2006/relationships/image" Target="../media/image66.png"/><Relationship Id="rId17" Type="http://schemas.openxmlformats.org/officeDocument/2006/relationships/image" Target="../media/image70.png"/><Relationship Id="rId2" Type="http://schemas.openxmlformats.org/officeDocument/2006/relationships/notesSlide" Target="../notesSlides/notesSlide18.xml"/><Relationship Id="rId16" Type="http://schemas.openxmlformats.org/officeDocument/2006/relationships/image" Target="../media/image69.png"/><Relationship Id="rId1" Type="http://schemas.openxmlformats.org/officeDocument/2006/relationships/slideLayout" Target="../slideLayouts/slideLayout30.xml"/><Relationship Id="rId6" Type="http://schemas.openxmlformats.org/officeDocument/2006/relationships/image" Target="../media/image6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68.png"/><Relationship Id="rId10" Type="http://schemas.openxmlformats.org/officeDocument/2006/relationships/image" Target="../media/image65.png"/><Relationship Id="rId19" Type="http://schemas.openxmlformats.org/officeDocument/2006/relationships/image" Target="../media/image72.png"/><Relationship Id="rId4" Type="http://schemas.openxmlformats.org/officeDocument/2006/relationships/image" Target="../media/image62.png"/><Relationship Id="rId9" Type="http://schemas.microsoft.com/office/2007/relationships/hdphoto" Target="../media/hdphoto3.wdp"/><Relationship Id="rId1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29C20-40B2-493F-BD10-7C776A02364E}"/>
              </a:ext>
            </a:extLst>
          </p:cNvPr>
          <p:cNvSpPr>
            <a:spLocks noGrp="1"/>
          </p:cNvSpPr>
          <p:nvPr>
            <p:ph type="ctrTitle"/>
          </p:nvPr>
        </p:nvSpPr>
        <p:spPr>
          <a:xfrm>
            <a:off x="1078523" y="1098388"/>
            <a:ext cx="10318418" cy="1044737"/>
          </a:xfrm>
        </p:spPr>
        <p:txBody>
          <a:bodyPr/>
          <a:lstStyle/>
          <a:p>
            <a:r>
              <a:rPr lang="en-US" sz="4800" dirty="0" err="1"/>
              <a:t>LiVING</a:t>
            </a:r>
            <a:r>
              <a:rPr lang="en-US" sz="4800" dirty="0"/>
              <a:t> the patient experience </a:t>
            </a:r>
          </a:p>
        </p:txBody>
      </p:sp>
      <p:sp>
        <p:nvSpPr>
          <p:cNvPr id="3" name="Subtitle 2">
            <a:extLst>
              <a:ext uri="{FF2B5EF4-FFF2-40B4-BE49-F238E27FC236}">
                <a16:creationId xmlns:a16="http://schemas.microsoft.com/office/drawing/2014/main" id="{C09B85D3-C96F-431A-A5DA-2D3B06D2CFC3}"/>
              </a:ext>
            </a:extLst>
          </p:cNvPr>
          <p:cNvSpPr>
            <a:spLocks noGrp="1"/>
          </p:cNvSpPr>
          <p:nvPr>
            <p:ph type="subTitle" idx="1"/>
          </p:nvPr>
        </p:nvSpPr>
        <p:spPr>
          <a:xfrm>
            <a:off x="2417780" y="2562226"/>
            <a:ext cx="8637072" cy="3600450"/>
          </a:xfrm>
        </p:spPr>
        <p:txBody>
          <a:bodyPr>
            <a:normAutofit/>
          </a:bodyPr>
          <a:lstStyle/>
          <a:p>
            <a:r>
              <a:rPr lang="en-US" dirty="0"/>
              <a:t>“Be  the  patient”</a:t>
            </a:r>
          </a:p>
          <a:p>
            <a:r>
              <a:rPr lang="en-US" dirty="0"/>
              <a:t>“Healthcare is a business – but not to the patient or their family’</a:t>
            </a:r>
          </a:p>
          <a:p>
            <a:endParaRPr lang="en-US" dirty="0"/>
          </a:p>
          <a:p>
            <a:r>
              <a:rPr lang="en-US" b="1" dirty="0">
                <a:solidFill>
                  <a:srgbClr val="FF0000"/>
                </a:solidFill>
              </a:rPr>
              <a:t>Patient Financial navigator foundation’s Mission - </a:t>
            </a:r>
          </a:p>
          <a:p>
            <a:r>
              <a:rPr lang="en-US" dirty="0"/>
              <a:t>“</a:t>
            </a:r>
            <a:r>
              <a:rPr lang="en-US" i="1" dirty="0">
                <a:solidFill>
                  <a:srgbClr val="FF0000"/>
                </a:solidFill>
              </a:rPr>
              <a:t>Transforming the hassle factor – one patient, one family, one employer, one community at a time….thru education”</a:t>
            </a:r>
          </a:p>
          <a:p>
            <a:endParaRPr lang="en-US" i="1" dirty="0">
              <a:solidFill>
                <a:srgbClr val="FF0000"/>
              </a:solidFill>
            </a:endParaRPr>
          </a:p>
          <a:p>
            <a:endParaRPr lang="en-US" dirty="0"/>
          </a:p>
        </p:txBody>
      </p:sp>
      <p:sp>
        <p:nvSpPr>
          <p:cNvPr id="4" name="Slide Number Placeholder 3">
            <a:extLst>
              <a:ext uri="{FF2B5EF4-FFF2-40B4-BE49-F238E27FC236}">
                <a16:creationId xmlns:a16="http://schemas.microsoft.com/office/drawing/2014/main" id="{999EDCDA-01B2-4A75-8620-4E72CDB829F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F8B323">
                    <a:lumMod val="50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F8B323">
                  <a:lumMod val="50000"/>
                </a:srgbClr>
              </a:solidFill>
              <a:effectLst/>
              <a:uLnTx/>
              <a:uFillTx/>
              <a:latin typeface="Gill Sans MT" panose="020B0502020104020203"/>
              <a:ea typeface="+mn-ea"/>
              <a:cs typeface="+mn-cs"/>
            </a:endParaRPr>
          </a:p>
        </p:txBody>
      </p:sp>
      <p:pic>
        <p:nvPicPr>
          <p:cNvPr id="5" name="Picture 5" descr="MCj03970300000[1]">
            <a:extLst>
              <a:ext uri="{FF2B5EF4-FFF2-40B4-BE49-F238E27FC236}">
                <a16:creationId xmlns:a16="http://schemas.microsoft.com/office/drawing/2014/main" id="{4135CB5D-CC1C-4330-BFA0-4D42D9723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5216" y="85923"/>
            <a:ext cx="1919271" cy="198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667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5A7E-39D5-44C3-A04C-BDBB3F8E1837}"/>
              </a:ext>
            </a:extLst>
          </p:cNvPr>
          <p:cNvSpPr>
            <a:spLocks noGrp="1"/>
          </p:cNvSpPr>
          <p:nvPr>
            <p:ph type="title"/>
          </p:nvPr>
        </p:nvSpPr>
        <p:spPr>
          <a:xfrm>
            <a:off x="1451579" y="466725"/>
            <a:ext cx="9603275" cy="1387029"/>
          </a:xfrm>
        </p:spPr>
        <p:txBody>
          <a:bodyPr>
            <a:noAutofit/>
          </a:bodyPr>
          <a:lstStyle/>
          <a:p>
            <a:pPr algn="ctr"/>
            <a:r>
              <a:rPr lang="en-US" sz="3200" dirty="0"/>
              <a:t>“words’ our community doesn’t understand –Dreaded words:  out of network &amp; </a:t>
            </a:r>
            <a:br>
              <a:rPr lang="en-US" sz="3200" dirty="0"/>
            </a:br>
            <a:r>
              <a:rPr lang="en-US" sz="3200" dirty="0"/>
              <a:t>Surprise Bills</a:t>
            </a:r>
          </a:p>
        </p:txBody>
      </p:sp>
      <p:sp>
        <p:nvSpPr>
          <p:cNvPr id="3" name="Content Placeholder 2">
            <a:extLst>
              <a:ext uri="{FF2B5EF4-FFF2-40B4-BE49-F238E27FC236}">
                <a16:creationId xmlns:a16="http://schemas.microsoft.com/office/drawing/2014/main" id="{B3AFED41-5D71-4CFC-BDBA-04515FCC79CD}"/>
              </a:ext>
            </a:extLst>
          </p:cNvPr>
          <p:cNvSpPr>
            <a:spLocks noGrp="1"/>
          </p:cNvSpPr>
          <p:nvPr>
            <p:ph idx="1"/>
          </p:nvPr>
        </p:nvSpPr>
        <p:spPr>
          <a:xfrm>
            <a:off x="1381126" y="2015732"/>
            <a:ext cx="9969112" cy="4185043"/>
          </a:xfrm>
        </p:spPr>
        <p:txBody>
          <a:bodyPr>
            <a:normAutofit fontScale="85000" lnSpcReduction="10000"/>
          </a:bodyPr>
          <a:lstStyle/>
          <a:p>
            <a:r>
              <a:rPr lang="en-US" dirty="0"/>
              <a:t>We don’t understand our insurance package until we need it.   </a:t>
            </a:r>
          </a:p>
          <a:p>
            <a:r>
              <a:rPr lang="en-US" dirty="0"/>
              <a:t>Out of network – UGLY   Usually </a:t>
            </a:r>
            <a:r>
              <a:rPr lang="en-US" dirty="0" err="1"/>
              <a:t>pt</a:t>
            </a:r>
            <a:r>
              <a:rPr lang="en-US" dirty="0"/>
              <a:t> pays a) full billed charges,  b) a 2</a:t>
            </a:r>
            <a:r>
              <a:rPr lang="en-US" baseline="30000" dirty="0"/>
              <a:t>nd</a:t>
            </a:r>
            <a:r>
              <a:rPr lang="en-US" dirty="0"/>
              <a:t> deductible is due.</a:t>
            </a:r>
          </a:p>
          <a:p>
            <a:r>
              <a:rPr lang="en-US" b="1" u="sng" dirty="0">
                <a:solidFill>
                  <a:srgbClr val="FF0000"/>
                </a:solidFill>
              </a:rPr>
              <a:t>Surprise bills </a:t>
            </a:r>
            <a:r>
              <a:rPr lang="en-US" dirty="0"/>
              <a:t>– the patient had no way of knowing that a) ER provider, b) consulting providers, c) radiologist /pathologist/cardiologist doing interprets, d) reference send outs = all done during the inpatient stay in an in-network facility.  ( 1 in 6 tell of surprise bills….)</a:t>
            </a:r>
          </a:p>
          <a:p>
            <a:r>
              <a:rPr lang="en-US" dirty="0"/>
              <a:t>“Hold the patient harmless’- what does that mean?  (EX. Will the ER billing office/etc. know the in-network rate for 99284 and only bill the </a:t>
            </a:r>
            <a:r>
              <a:rPr lang="en-US" dirty="0" err="1"/>
              <a:t>pt</a:t>
            </a:r>
            <a:r>
              <a:rPr lang="en-US" dirty="0"/>
              <a:t> the correct amt? Where will this information come from?  How will any patient even know what to ask??) </a:t>
            </a:r>
          </a:p>
          <a:p>
            <a:r>
              <a:rPr lang="en-US" dirty="0"/>
              <a:t>Rate setting, arbitration based on $ amt disputed (Ex $1200)</a:t>
            </a:r>
          </a:p>
          <a:p>
            <a:r>
              <a:rPr lang="en-US" b="1" dirty="0">
                <a:solidFill>
                  <a:srgbClr val="FF0000"/>
                </a:solidFill>
              </a:rPr>
              <a:t>PS</a:t>
            </a:r>
            <a:r>
              <a:rPr lang="en-US" dirty="0"/>
              <a:t>  Why are hospitals allowing providers who work with them to not be in their network?  ER providers?  Pathologist?  Reference labs?  Rad doc?  The consulting providers are more difficult but the hospital has to do a better job in a) educating their public or ‘in-network’ and b) demanding to know why all these direct-relationship providers are not in the same network and b) TAKE YOUR POWER BACK and do some ‘conversations’ as a provider block and then discuss contracting with the payers.   The payers need you too…</a:t>
            </a:r>
          </a:p>
        </p:txBody>
      </p:sp>
      <p:sp>
        <p:nvSpPr>
          <p:cNvPr id="4" name="Slide Number Placeholder 3">
            <a:extLst>
              <a:ext uri="{FF2B5EF4-FFF2-40B4-BE49-F238E27FC236}">
                <a16:creationId xmlns:a16="http://schemas.microsoft.com/office/drawing/2014/main" id="{60A0327C-D134-427E-B456-9D5DC325FEB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81757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15FC-B2CF-4C74-93BA-690C4A9FF1D3}"/>
              </a:ext>
            </a:extLst>
          </p:cNvPr>
          <p:cNvSpPr>
            <a:spLocks noGrp="1"/>
          </p:cNvSpPr>
          <p:nvPr>
            <p:ph type="title"/>
          </p:nvPr>
        </p:nvSpPr>
        <p:spPr/>
        <p:txBody>
          <a:bodyPr>
            <a:normAutofit fontScale="90000"/>
          </a:bodyPr>
          <a:lstStyle/>
          <a:p>
            <a:r>
              <a:rPr lang="en-US" dirty="0"/>
              <a:t>“Out of pocket costs and premiums up 67% from 10 years ago.” </a:t>
            </a:r>
            <a:r>
              <a:rPr lang="en-US" sz="2800" dirty="0"/>
              <a:t>Kaiser Family Foundation 9-19</a:t>
            </a:r>
            <a:endParaRPr lang="en-US" dirty="0"/>
          </a:p>
        </p:txBody>
      </p:sp>
      <p:sp>
        <p:nvSpPr>
          <p:cNvPr id="3" name="Content Placeholder 2">
            <a:extLst>
              <a:ext uri="{FF2B5EF4-FFF2-40B4-BE49-F238E27FC236}">
                <a16:creationId xmlns:a16="http://schemas.microsoft.com/office/drawing/2014/main" id="{13403265-4F5B-4908-A0A4-8D406D6A6060}"/>
              </a:ext>
            </a:extLst>
          </p:cNvPr>
          <p:cNvSpPr>
            <a:spLocks noGrp="1"/>
          </p:cNvSpPr>
          <p:nvPr>
            <p:ph idx="1"/>
          </p:nvPr>
        </p:nvSpPr>
        <p:spPr>
          <a:xfrm>
            <a:off x="981075" y="2124074"/>
            <a:ext cx="9313107" cy="4810125"/>
          </a:xfrm>
        </p:spPr>
        <p:txBody>
          <a:bodyPr>
            <a:normAutofit/>
          </a:bodyPr>
          <a:lstStyle/>
          <a:p>
            <a:r>
              <a:rPr lang="en-US" dirty="0"/>
              <a:t>Ave family of 4 paid $7,726 in premiums and cost-sharing payment in 2018. Up 67% from 10 years ago.</a:t>
            </a:r>
          </a:p>
          <a:p>
            <a:r>
              <a:rPr lang="en-US" dirty="0"/>
              <a:t>In comparison, employers spent an average of $15,159 per family of 4 on premiums.  </a:t>
            </a:r>
            <a:r>
              <a:rPr lang="en-US" u="sng" dirty="0"/>
              <a:t>Up 51% from 10 years ago</a:t>
            </a:r>
            <a:r>
              <a:rPr lang="en-US" dirty="0"/>
              <a:t>.</a:t>
            </a:r>
          </a:p>
          <a:p>
            <a:r>
              <a:rPr lang="en-US" dirty="0"/>
              <a:t>For employees, the cost of coverage has outpaced wage growth</a:t>
            </a:r>
            <a:r>
              <a:rPr lang="en-US" u="sng" dirty="0"/>
              <a:t>. Wages have gone up 26% over the past 10 years.  Healthcare costs up 67% to the pt.</a:t>
            </a:r>
          </a:p>
          <a:p>
            <a:r>
              <a:rPr lang="en-US" dirty="0"/>
              <a:t>In addition, deductibles now reflect more </a:t>
            </a:r>
            <a:r>
              <a:rPr lang="en-US" u="sng" dirty="0"/>
              <a:t>than ½/50% of the worker’s </a:t>
            </a:r>
            <a:r>
              <a:rPr lang="en-US" dirty="0"/>
              <a:t>out-of-pocket spending.   In 2008, deductibles accounted for 26%.</a:t>
            </a:r>
          </a:p>
          <a:p>
            <a:r>
              <a:rPr lang="en-US" u="sng" dirty="0"/>
              <a:t>Concern:</a:t>
            </a:r>
            <a:r>
              <a:rPr lang="en-US" dirty="0"/>
              <a:t>  Real cost to the </a:t>
            </a:r>
            <a:r>
              <a:rPr lang="en-US" dirty="0" err="1"/>
              <a:t>pt</a:t>
            </a:r>
            <a:r>
              <a:rPr lang="en-US" dirty="0"/>
              <a:t> from in-network rates vs billed charges.</a:t>
            </a:r>
          </a:p>
          <a:p>
            <a:r>
              <a:rPr lang="en-US" i="1" u="sng" dirty="0"/>
              <a:t>Option ideas: </a:t>
            </a:r>
            <a:r>
              <a:rPr lang="en-US" i="1" dirty="0"/>
              <a:t>Increase use of </a:t>
            </a:r>
            <a:r>
              <a:rPr lang="en-US" i="1" dirty="0">
                <a:solidFill>
                  <a:srgbClr val="FF0000"/>
                </a:solidFill>
              </a:rPr>
              <a:t>Health Saving’s accounts/HSA </a:t>
            </a:r>
            <a:r>
              <a:rPr lang="en-US" i="1" dirty="0"/>
              <a:t>(only allowed with high deductibles/$3500) but beware of how it is funded and how the insurance plans apply </a:t>
            </a:r>
            <a:r>
              <a:rPr lang="en-US" i="1" u="sng" dirty="0"/>
              <a:t>it.    (EX.  No copayments apply.  MEANS = pay full charges for doctor’s appts.  What??)</a:t>
            </a:r>
          </a:p>
          <a:p>
            <a:endParaRPr lang="en-US" dirty="0"/>
          </a:p>
        </p:txBody>
      </p:sp>
      <p:sp>
        <p:nvSpPr>
          <p:cNvPr id="4" name="Slide Number Placeholder 3">
            <a:extLst>
              <a:ext uri="{FF2B5EF4-FFF2-40B4-BE49-F238E27FC236}">
                <a16:creationId xmlns:a16="http://schemas.microsoft.com/office/drawing/2014/main" id="{BB811269-2AA4-40E1-8C3F-AF95189E8298}"/>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600" b="0" i="0" u="none" strike="noStrike" kern="1200" cap="none" spc="0" normalizeH="0" baseline="0" noProof="0" smtClean="0">
                <a:ln>
                  <a:noFill/>
                </a:ln>
                <a:solidFill>
                  <a:prstClr val="white">
                    <a:tint val="75000"/>
                  </a:prstClr>
                </a:solidFill>
                <a:effectLst/>
                <a:uLnTx/>
                <a:uFillTx/>
                <a:latin typeface="Trebuchet MS" panose="020B0603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36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5153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B02B9-1B9D-4FF1-8A31-912B8D510FB5}"/>
              </a:ext>
            </a:extLst>
          </p:cNvPr>
          <p:cNvSpPr>
            <a:spLocks noGrp="1"/>
          </p:cNvSpPr>
          <p:nvPr>
            <p:ph type="title"/>
          </p:nvPr>
        </p:nvSpPr>
        <p:spPr>
          <a:xfrm>
            <a:off x="1451579" y="466725"/>
            <a:ext cx="9603275" cy="1228725"/>
          </a:xfrm>
        </p:spPr>
        <p:txBody>
          <a:bodyPr>
            <a:normAutofit/>
          </a:bodyPr>
          <a:lstStyle/>
          <a:p>
            <a:r>
              <a:rPr lang="en-US" sz="3600" dirty="0"/>
              <a:t>Prior-authorization – 2</a:t>
            </a:r>
            <a:r>
              <a:rPr lang="en-US" sz="3600" baseline="30000" dirty="0"/>
              <a:t>nd</a:t>
            </a:r>
            <a:r>
              <a:rPr lang="en-US" sz="3600" dirty="0"/>
              <a:t> most dreaded word to the patient/provider</a:t>
            </a:r>
          </a:p>
        </p:txBody>
      </p:sp>
      <p:sp>
        <p:nvSpPr>
          <p:cNvPr id="3" name="Content Placeholder 2">
            <a:extLst>
              <a:ext uri="{FF2B5EF4-FFF2-40B4-BE49-F238E27FC236}">
                <a16:creationId xmlns:a16="http://schemas.microsoft.com/office/drawing/2014/main" id="{BE797E91-73C6-4F3C-8FCA-8649EB42BBF4}"/>
              </a:ext>
            </a:extLst>
          </p:cNvPr>
          <p:cNvSpPr>
            <a:spLocks noGrp="1"/>
          </p:cNvSpPr>
          <p:nvPr>
            <p:ph idx="1"/>
          </p:nvPr>
        </p:nvSpPr>
        <p:spPr>
          <a:xfrm>
            <a:off x="1451579" y="1695449"/>
            <a:ext cx="9603275" cy="4695825"/>
          </a:xfrm>
        </p:spPr>
        <p:txBody>
          <a:bodyPr>
            <a:normAutofit fontScale="85000" lnSpcReduction="10000"/>
          </a:bodyPr>
          <a:lstStyle/>
          <a:p>
            <a:r>
              <a:rPr lang="en-US" dirty="0"/>
              <a:t>“Insurance Directed Care vs Physician Directed Care.”</a:t>
            </a:r>
          </a:p>
          <a:p>
            <a:r>
              <a:rPr lang="en-US" u="sng" dirty="0">
                <a:solidFill>
                  <a:srgbClr val="FF0000"/>
                </a:solidFill>
              </a:rPr>
              <a:t>Value based care </a:t>
            </a:r>
            <a:r>
              <a:rPr lang="en-US" dirty="0"/>
              <a:t>– means?  So only care that the payer has determined is Value Based is approved.   Who made these determinations?  EX)  MRI is not approved as the payer has hired a company to determine value based alternative care to the MRI.  4 weeks of PT first..  50% of all plans are now high deductible/$3500.  All out of pocket to the pt.</a:t>
            </a:r>
          </a:p>
          <a:p>
            <a:r>
              <a:rPr lang="en-US" u="sng" dirty="0">
                <a:solidFill>
                  <a:srgbClr val="FF0000"/>
                </a:solidFill>
              </a:rPr>
              <a:t>Prior authorization </a:t>
            </a:r>
            <a:r>
              <a:rPr lang="en-US" dirty="0"/>
              <a:t>– Congress had hearing recently. Physicians gave testimony about the massive cost of redundant prior authorization for services.  Great recommendations about payers creating list of ‘high risk /high cost” and only do these.  Once approved, why have to do each visit/course of treatment?  Congress replied with more automated sending of records, less faxing.  WHAT?</a:t>
            </a:r>
          </a:p>
          <a:p>
            <a:r>
              <a:rPr lang="en-US" dirty="0"/>
              <a:t>AMA – 1000 physicians, 14 </a:t>
            </a:r>
            <a:r>
              <a:rPr lang="en-US" dirty="0" err="1"/>
              <a:t>hrs</a:t>
            </a:r>
            <a:r>
              <a:rPr lang="en-US" dirty="0"/>
              <a:t> weekly trying to get auth.</a:t>
            </a:r>
          </a:p>
          <a:p>
            <a:r>
              <a:rPr lang="en-US" dirty="0"/>
              <a:t>Had they asked the hospitals – how many </a:t>
            </a:r>
            <a:r>
              <a:rPr lang="en-US" dirty="0" err="1"/>
              <a:t>hrs</a:t>
            </a:r>
            <a:r>
              <a:rPr lang="en-US" dirty="0"/>
              <a:t> are spent trying to a) get </a:t>
            </a:r>
            <a:r>
              <a:rPr lang="en-US" dirty="0" err="1"/>
              <a:t>inpt</a:t>
            </a:r>
            <a:r>
              <a:rPr lang="en-US" dirty="0"/>
              <a:t> approved and b) updating authorizations when a test or surgery is changed AFTER the initial auth and YEP – DENIAL after receiving the prior auth.  How many more </a:t>
            </a:r>
            <a:r>
              <a:rPr lang="en-US" dirty="0" err="1"/>
              <a:t>hrs</a:t>
            </a:r>
            <a:r>
              <a:rPr lang="en-US" dirty="0"/>
              <a:t>?  </a:t>
            </a:r>
          </a:p>
          <a:p>
            <a:r>
              <a:rPr lang="en-US" i="1" u="sng" dirty="0">
                <a:solidFill>
                  <a:srgbClr val="FF0000"/>
                </a:solidFill>
              </a:rPr>
              <a:t>PS with the Affordable Care Act </a:t>
            </a:r>
            <a:r>
              <a:rPr lang="en-US" dirty="0"/>
              <a:t>– no pre-existing exclusions can be applied by the payers.  But what if it is repealed?  Now think Prior auth?  Now think denials for pre-existing?</a:t>
            </a:r>
          </a:p>
        </p:txBody>
      </p:sp>
      <p:sp>
        <p:nvSpPr>
          <p:cNvPr id="4" name="Slide Number Placeholder 3">
            <a:extLst>
              <a:ext uri="{FF2B5EF4-FFF2-40B4-BE49-F238E27FC236}">
                <a16:creationId xmlns:a16="http://schemas.microsoft.com/office/drawing/2014/main" id="{1F59C19D-6095-4C35-B06C-3F0405EFA27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42742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1F95-70FE-49CB-AA09-9552484F7B53}"/>
              </a:ext>
            </a:extLst>
          </p:cNvPr>
          <p:cNvSpPr>
            <a:spLocks noGrp="1"/>
          </p:cNvSpPr>
          <p:nvPr>
            <p:ph type="title"/>
          </p:nvPr>
        </p:nvSpPr>
        <p:spPr/>
        <p:txBody>
          <a:bodyPr>
            <a:normAutofit fontScale="90000"/>
          </a:bodyPr>
          <a:lstStyle/>
          <a:p>
            <a:r>
              <a:rPr lang="en-US" dirty="0"/>
              <a:t>Our Seniors – Traditional/Original Medicare vs.  Medicare Advantage</a:t>
            </a:r>
          </a:p>
        </p:txBody>
      </p:sp>
      <p:sp>
        <p:nvSpPr>
          <p:cNvPr id="3" name="Content Placeholder 2">
            <a:extLst>
              <a:ext uri="{FF2B5EF4-FFF2-40B4-BE49-F238E27FC236}">
                <a16:creationId xmlns:a16="http://schemas.microsoft.com/office/drawing/2014/main" id="{E0EF4244-9B34-4148-BA1C-E11F6498AAAE}"/>
              </a:ext>
            </a:extLst>
          </p:cNvPr>
          <p:cNvSpPr>
            <a:spLocks noGrp="1"/>
          </p:cNvSpPr>
          <p:nvPr>
            <p:ph idx="1"/>
          </p:nvPr>
        </p:nvSpPr>
        <p:spPr>
          <a:xfrm>
            <a:off x="1451579" y="1874517"/>
            <a:ext cx="9603275" cy="4846958"/>
          </a:xfrm>
        </p:spPr>
        <p:txBody>
          <a:bodyPr>
            <a:normAutofit fontScale="92500" lnSpcReduction="10000"/>
          </a:bodyPr>
          <a:lstStyle/>
          <a:p>
            <a:r>
              <a:rPr lang="en-US" dirty="0"/>
              <a:t>“It is all about the money!”</a:t>
            </a:r>
          </a:p>
          <a:p>
            <a:r>
              <a:rPr lang="en-US" dirty="0"/>
              <a:t>50% of all seniors are living on Social Security.  Aver $1300 women/$1550 men.</a:t>
            </a:r>
          </a:p>
          <a:p>
            <a:r>
              <a:rPr lang="en-US" dirty="0"/>
              <a:t>Part B premium $135/aver; Part D premium $65/aver.  = $200 monthly premiums out of the SS $.   If they get a supplemental plan to cover the out of pocket expenses – add another $180 monthly = $380 EACH.     </a:t>
            </a:r>
          </a:p>
          <a:p>
            <a:r>
              <a:rPr lang="en-US" u="sng" dirty="0">
                <a:solidFill>
                  <a:srgbClr val="FF0000"/>
                </a:solidFill>
              </a:rPr>
              <a:t>In walks Medicare Advantage </a:t>
            </a:r>
            <a:r>
              <a:rPr lang="en-US" dirty="0"/>
              <a:t>-  TV ads for Humana/$0 monthly premiums.  United/$38.  Blue Cross/$29.  Starts the conversation – ends the conversation.   Gives the </a:t>
            </a:r>
            <a:r>
              <a:rPr lang="en-US" dirty="0" err="1"/>
              <a:t>pt</a:t>
            </a:r>
            <a:r>
              <a:rPr lang="en-US" dirty="0"/>
              <a:t> $150 more to live on.  They will have an out of pocket as no supplement, but Much less $ than with traditional Medicare – frozen amts for tests, etc.  Social Determinant of Health- old news for MA plans.</a:t>
            </a:r>
          </a:p>
          <a:p>
            <a:r>
              <a:rPr lang="en-US" dirty="0"/>
              <a:t>The provider network is huge to the Senior.  Hospitals, SNF, doctors.  But staying in the network is the only way to have real savings…  Many times new providers are required.</a:t>
            </a:r>
          </a:p>
          <a:p>
            <a:r>
              <a:rPr lang="en-US" dirty="0"/>
              <a:t>Visiting family, vacations, snow birds = lots of potential for out of network.</a:t>
            </a:r>
          </a:p>
          <a:p>
            <a:r>
              <a:rPr lang="en-US" i="1" dirty="0">
                <a:solidFill>
                  <a:srgbClr val="FF0000"/>
                </a:solidFill>
              </a:rPr>
              <a:t>PS – Always use an agent to do a ‘drug tier’ search prior to picking any Part D plan </a:t>
            </a:r>
            <a:r>
              <a:rPr lang="en-US" dirty="0"/>
              <a:t>–in Traditional or MA plans.  Ugly drug cost surprises!  Changes yearly…  (Open enrollment now!)</a:t>
            </a:r>
          </a:p>
        </p:txBody>
      </p:sp>
      <p:sp>
        <p:nvSpPr>
          <p:cNvPr id="4" name="Slide Number Placeholder 3">
            <a:extLst>
              <a:ext uri="{FF2B5EF4-FFF2-40B4-BE49-F238E27FC236}">
                <a16:creationId xmlns:a16="http://schemas.microsoft.com/office/drawing/2014/main" id="{E105FB27-5CA7-49CA-81F0-9FA33DF1AFA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04426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0077-0A20-4E1A-98BB-FFC1BD31E7A8}"/>
              </a:ext>
            </a:extLst>
          </p:cNvPr>
          <p:cNvSpPr>
            <a:spLocks noGrp="1"/>
          </p:cNvSpPr>
          <p:nvPr>
            <p:ph type="title"/>
          </p:nvPr>
        </p:nvSpPr>
        <p:spPr/>
        <p:txBody>
          <a:bodyPr/>
          <a:lstStyle/>
          <a:p>
            <a:r>
              <a:rPr lang="en-US" dirty="0"/>
              <a:t>Finally – the bill – Biggest Surprise Bill of all!</a:t>
            </a:r>
          </a:p>
        </p:txBody>
      </p:sp>
      <p:sp>
        <p:nvSpPr>
          <p:cNvPr id="3" name="Content Placeholder 2">
            <a:extLst>
              <a:ext uri="{FF2B5EF4-FFF2-40B4-BE49-F238E27FC236}">
                <a16:creationId xmlns:a16="http://schemas.microsoft.com/office/drawing/2014/main" id="{A7057ACF-136C-4CEE-91C9-E2DFD5093D1A}"/>
              </a:ext>
            </a:extLst>
          </p:cNvPr>
          <p:cNvSpPr>
            <a:spLocks noGrp="1"/>
          </p:cNvSpPr>
          <p:nvPr>
            <p:ph idx="1"/>
          </p:nvPr>
        </p:nvSpPr>
        <p:spPr>
          <a:xfrm>
            <a:off x="1251678" y="1874517"/>
            <a:ext cx="10178322" cy="4846958"/>
          </a:xfrm>
        </p:spPr>
        <p:txBody>
          <a:bodyPr>
            <a:normAutofit fontScale="92500"/>
          </a:bodyPr>
          <a:lstStyle/>
          <a:p>
            <a:r>
              <a:rPr lang="en-US" dirty="0"/>
              <a:t>Patient gets an itemized statement (right?) – who do they call to have it explained?  Remember, high deductibles = $3500 first, then 80/20 or 70/30 </a:t>
            </a:r>
            <a:r>
              <a:rPr lang="en-US" dirty="0" err="1"/>
              <a:t>pt</a:t>
            </a:r>
            <a:r>
              <a:rPr lang="en-US" dirty="0"/>
              <a:t> pays.  Multiple of bills come to the </a:t>
            </a:r>
            <a:r>
              <a:rPr lang="en-US" dirty="0" err="1"/>
              <a:t>pt</a:t>
            </a:r>
            <a:r>
              <a:rPr lang="en-US" dirty="0"/>
              <a:t>– hospital, or surgeon  or  ER provider   or   Rad doc    or   pathologist     or  anesthesiologists   or….</a:t>
            </a:r>
          </a:p>
          <a:p>
            <a:r>
              <a:rPr lang="en-US" dirty="0"/>
              <a:t>And then the payer </a:t>
            </a:r>
            <a:r>
              <a:rPr lang="en-US" u="sng" dirty="0"/>
              <a:t>sends their EOB</a:t>
            </a:r>
            <a:r>
              <a:rPr lang="en-US" dirty="0"/>
              <a:t>.  Who can explain to the </a:t>
            </a:r>
            <a:r>
              <a:rPr lang="en-US" dirty="0" err="1"/>
              <a:t>pt</a:t>
            </a:r>
            <a:r>
              <a:rPr lang="en-US" dirty="0"/>
              <a:t> how to read these?  The payer tells you to call the provider with questions.  The provider tells you to call the payer.  </a:t>
            </a:r>
          </a:p>
          <a:p>
            <a:r>
              <a:rPr lang="en-US" dirty="0"/>
              <a:t>‘</a:t>
            </a:r>
            <a:r>
              <a:rPr lang="en-US" u="sng" dirty="0"/>
              <a:t>Just go our portal’ and you can ‘see ‘ everything</a:t>
            </a:r>
            <a:r>
              <a:rPr lang="en-US" dirty="0"/>
              <a:t>… plus just pay us with your credit card.”  If this is a recurring bill, very good option. All already understood.  But otherwise….  Scared, didn’t ask to have this bill, don’t understand the charges, don’t know why so many different ‘rules’ for each payer,  why so many different bills/who can explain all of that/ don’t these doctors work for the hospital/why separate statements?   ….and on and on….</a:t>
            </a:r>
          </a:p>
          <a:p>
            <a:r>
              <a:rPr lang="en-US" u="sng" dirty="0">
                <a:solidFill>
                  <a:srgbClr val="FF0000"/>
                </a:solidFill>
              </a:rPr>
              <a:t>What is a Charge master</a:t>
            </a:r>
            <a:r>
              <a:rPr lang="en-US" u="sng" dirty="0"/>
              <a:t>?   </a:t>
            </a:r>
            <a:r>
              <a:rPr lang="en-US" dirty="0"/>
              <a:t>Charges don’t represent the price you will pay?  WHAT?   Each payer has their own contracted amount/insurance specific.   The </a:t>
            </a:r>
            <a:r>
              <a:rPr lang="en-US" dirty="0" err="1"/>
              <a:t>pt</a:t>
            </a:r>
            <a:r>
              <a:rPr lang="en-US" dirty="0"/>
              <a:t> needs to know their payer’s amount that is allowed, per CPT code, so the </a:t>
            </a:r>
            <a:r>
              <a:rPr lang="en-US" dirty="0" err="1"/>
              <a:t>pt</a:t>
            </a:r>
            <a:r>
              <a:rPr lang="en-US" dirty="0"/>
              <a:t> can make an informed decision. Not billed charges.  </a:t>
            </a:r>
          </a:p>
          <a:p>
            <a:endParaRPr lang="en-US" dirty="0"/>
          </a:p>
        </p:txBody>
      </p:sp>
      <p:sp>
        <p:nvSpPr>
          <p:cNvPr id="4" name="Slide Number Placeholder 3">
            <a:extLst>
              <a:ext uri="{FF2B5EF4-FFF2-40B4-BE49-F238E27FC236}">
                <a16:creationId xmlns:a16="http://schemas.microsoft.com/office/drawing/2014/main" id="{412A5413-BD6E-4417-AB5F-993F175740B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78649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6929-9FFB-4990-A399-7A7F475295DD}"/>
              </a:ext>
            </a:extLst>
          </p:cNvPr>
          <p:cNvSpPr>
            <a:spLocks noGrp="1"/>
          </p:cNvSpPr>
          <p:nvPr>
            <p:ph type="title"/>
          </p:nvPr>
        </p:nvSpPr>
        <p:spPr/>
        <p:txBody>
          <a:bodyPr/>
          <a:lstStyle/>
          <a:p>
            <a:r>
              <a:rPr lang="en-US" dirty="0"/>
              <a:t>Last thoughts 	- the Exchange/Marketplace</a:t>
            </a:r>
          </a:p>
        </p:txBody>
      </p:sp>
      <p:sp>
        <p:nvSpPr>
          <p:cNvPr id="3" name="Content Placeholder 2">
            <a:extLst>
              <a:ext uri="{FF2B5EF4-FFF2-40B4-BE49-F238E27FC236}">
                <a16:creationId xmlns:a16="http://schemas.microsoft.com/office/drawing/2014/main" id="{65956310-CCFF-4680-91C2-F83FF8A61FC5}"/>
              </a:ext>
            </a:extLst>
          </p:cNvPr>
          <p:cNvSpPr>
            <a:spLocks noGrp="1"/>
          </p:cNvSpPr>
          <p:nvPr>
            <p:ph idx="1"/>
          </p:nvPr>
        </p:nvSpPr>
        <p:spPr>
          <a:xfrm>
            <a:off x="1251678" y="2286001"/>
            <a:ext cx="10178322" cy="4189614"/>
          </a:xfrm>
        </p:spPr>
        <p:txBody>
          <a:bodyPr>
            <a:normAutofit fontScale="92500" lnSpcReduction="10000"/>
          </a:bodyPr>
          <a:lstStyle/>
          <a:p>
            <a:r>
              <a:rPr lang="en-US" b="1" u="sng" dirty="0">
                <a:solidFill>
                  <a:srgbClr val="FF0000"/>
                </a:solidFill>
              </a:rPr>
              <a:t>Affordable Care Act </a:t>
            </a:r>
            <a:r>
              <a:rPr lang="en-US" dirty="0"/>
              <a:t>– if we loose the ACA, we will loose the state exchanges.  Much more than ‘individual market.’   Who is navigating/doing community ed on how to use these?   Many do not understand a) what is offered or b) how to access.   </a:t>
            </a:r>
          </a:p>
          <a:p>
            <a:r>
              <a:rPr lang="en-US" dirty="0"/>
              <a:t>Insurance companies have higher risk as no ‘history’ with the employer….as all individual.</a:t>
            </a:r>
          </a:p>
          <a:p>
            <a:r>
              <a:rPr lang="en-US" dirty="0"/>
              <a:t>EX)  Early retirees.  62 worked 35 years.  Retiring with full package.  But no insurance until 65 unless he wants to pay COBRA/full premiums.  Go to the exchange – get an individual package which may have even get subsidies with the premiums due to lower income.</a:t>
            </a:r>
          </a:p>
          <a:p>
            <a:r>
              <a:rPr lang="en-US" dirty="0"/>
              <a:t>EX)  Self employed.  </a:t>
            </a:r>
          </a:p>
          <a:p>
            <a:r>
              <a:rPr lang="en-US" dirty="0"/>
              <a:t>EX)  Small family business</a:t>
            </a:r>
          </a:p>
          <a:p>
            <a:r>
              <a:rPr lang="en-US" dirty="0"/>
              <a:t>EX) Less than 50 employees.  92% of all employers have less than 50 employees. Many less than 25. How are they affording to get insurance?  </a:t>
            </a:r>
          </a:p>
          <a:p>
            <a:r>
              <a:rPr lang="en-US" dirty="0"/>
              <a:t>EX)  Employee retires at 66/moves to Medicare. But what about the spouse?</a:t>
            </a:r>
          </a:p>
        </p:txBody>
      </p:sp>
      <p:sp>
        <p:nvSpPr>
          <p:cNvPr id="4" name="Slide Number Placeholder 3">
            <a:extLst>
              <a:ext uri="{FF2B5EF4-FFF2-40B4-BE49-F238E27FC236}">
                <a16:creationId xmlns:a16="http://schemas.microsoft.com/office/drawing/2014/main" id="{B56451BA-0AB1-4499-B9AE-3B3A4634C17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50011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5B1E0E-019E-49B0-BD60-6E2BB78EEEE9}"/>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1117091" y="1736482"/>
            <a:ext cx="981027" cy="887900"/>
          </a:xfrm>
          <a:prstGeom prst="roundRect">
            <a:avLst>
              <a:gd name="adj" fmla="val 3876"/>
            </a:avLst>
          </a:prstGeom>
          <a:ln>
            <a:noFill/>
          </a:ln>
          <a:effectLst/>
        </p:spPr>
      </p:pic>
      <p:pic>
        <p:nvPicPr>
          <p:cNvPr id="15" name="Picture 14">
            <a:extLst>
              <a:ext uri="{FF2B5EF4-FFF2-40B4-BE49-F238E27FC236}">
                <a16:creationId xmlns:a16="http://schemas.microsoft.com/office/drawing/2014/main" id="{93C22681-0BEB-47F8-A627-94D2B6E37267}"/>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3758797" y="1736482"/>
            <a:ext cx="981027" cy="887900"/>
          </a:xfrm>
          <a:prstGeom prst="roundRect">
            <a:avLst>
              <a:gd name="adj" fmla="val 3876"/>
            </a:avLst>
          </a:prstGeom>
          <a:ln>
            <a:noFill/>
          </a:ln>
          <a:effectLst/>
        </p:spPr>
      </p:pic>
      <p:pic>
        <p:nvPicPr>
          <p:cNvPr id="16" name="Picture 15">
            <a:extLst>
              <a:ext uri="{FF2B5EF4-FFF2-40B4-BE49-F238E27FC236}">
                <a16:creationId xmlns:a16="http://schemas.microsoft.com/office/drawing/2014/main" id="{568D942E-2857-420E-903D-C80ADE2F5505}"/>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6400503" y="1736482"/>
            <a:ext cx="981027" cy="887900"/>
          </a:xfrm>
          <a:prstGeom prst="roundRect">
            <a:avLst>
              <a:gd name="adj" fmla="val 3876"/>
            </a:avLst>
          </a:prstGeom>
          <a:ln>
            <a:noFill/>
          </a:ln>
          <a:effectLst/>
        </p:spPr>
      </p:pic>
      <p:pic>
        <p:nvPicPr>
          <p:cNvPr id="8" name="Picture 7">
            <a:extLst>
              <a:ext uri="{FF2B5EF4-FFF2-40B4-BE49-F238E27FC236}">
                <a16:creationId xmlns:a16="http://schemas.microsoft.com/office/drawing/2014/main" id="{94263B64-6C24-4C5C-8B8E-25E85E9CCCD7}"/>
              </a:ext>
            </a:extLst>
          </p:cNvPr>
          <p:cNvPicPr>
            <a:picLocks noChangeAspect="1"/>
          </p:cNvPicPr>
          <p:nvPr/>
        </p:nvPicPr>
        <p:blipFill rotWithShape="1">
          <a:blip r:embed="rId4"/>
          <a:srcRect l="20074" t="-1290" r="17443" b="-589"/>
          <a:stretch/>
        </p:blipFill>
        <p:spPr>
          <a:xfrm>
            <a:off x="10032561" y="1372289"/>
            <a:ext cx="2045368" cy="2814692"/>
          </a:xfrm>
          <a:prstGeom prst="roundRect">
            <a:avLst>
              <a:gd name="adj" fmla="val 3876"/>
            </a:avLst>
          </a:prstGeom>
          <a:ln>
            <a:noFill/>
          </a:ln>
          <a:effectLst/>
        </p:spPr>
      </p:pic>
      <p:sp>
        <p:nvSpPr>
          <p:cNvPr id="2" name="Title 1">
            <a:extLst>
              <a:ext uri="{FF2B5EF4-FFF2-40B4-BE49-F238E27FC236}">
                <a16:creationId xmlns:a16="http://schemas.microsoft.com/office/drawing/2014/main" id="{6FFAE9FF-19BF-43CD-AA25-CD1E84D75218}"/>
              </a:ext>
            </a:extLst>
          </p:cNvPr>
          <p:cNvSpPr>
            <a:spLocks noGrp="1"/>
          </p:cNvSpPr>
          <p:nvPr>
            <p:ph type="title"/>
          </p:nvPr>
        </p:nvSpPr>
        <p:spPr>
          <a:xfrm>
            <a:off x="1006646" y="5379470"/>
            <a:ext cx="10572000" cy="779529"/>
          </a:xfrm>
          <a:effectLst/>
        </p:spPr>
        <p:txBody>
          <a:bodyPr vert="horz" lIns="91440" tIns="45720" rIns="91440" bIns="45720" rtlCol="0" anchor="b">
            <a:normAutofit fontScale="90000"/>
          </a:bodyPr>
          <a:lstStyle/>
          <a:p>
            <a:pPr algn="r">
              <a:spcBef>
                <a:spcPct val="20000"/>
              </a:spcBef>
              <a:spcAft>
                <a:spcPts val="600"/>
              </a:spcAft>
              <a:buClr>
                <a:schemeClr val="accent1">
                  <a:lumMod val="75000"/>
                </a:schemeClr>
              </a:buClr>
              <a:buSzPct val="145000"/>
            </a:pPr>
            <a:r>
              <a:rPr lang="en-US" sz="3800" dirty="0">
                <a:ln w="0"/>
                <a:solidFill>
                  <a:schemeClr val="accent1">
                    <a:lumMod val="75000"/>
                  </a:schemeClr>
                </a:solidFill>
                <a:effectLst>
                  <a:outerShdw blurRad="38100" dist="25400" dir="5400000" algn="ctr" rotWithShape="0">
                    <a:srgbClr val="6E747A">
                      <a:alpha val="43000"/>
                    </a:srgbClr>
                  </a:outerShdw>
                </a:effectLst>
                <a:latin typeface="Arial Rounded MT Bold" panose="020F0704030504030204" pitchFamily="34" charset="0"/>
              </a:rPr>
              <a:t>Idaho’s Rural Community Hospitals</a:t>
            </a:r>
            <a:br>
              <a:rPr lang="en-US" sz="3800" dirty="0">
                <a:ln w="0"/>
                <a:solidFill>
                  <a:schemeClr val="accent1">
                    <a:lumMod val="75000"/>
                  </a:schemeClr>
                </a:solidFill>
                <a:effectLst>
                  <a:outerShdw blurRad="38100" dist="25400" dir="5400000" algn="ctr" rotWithShape="0">
                    <a:srgbClr val="6E747A">
                      <a:alpha val="43000"/>
                    </a:srgbClr>
                  </a:outerShdw>
                </a:effectLst>
                <a:latin typeface="Arial Rounded MT Bold" panose="020F0704030504030204" pitchFamily="34" charset="0"/>
              </a:rPr>
            </a:br>
            <a:r>
              <a:rPr lang="en-US" sz="2700" dirty="0">
                <a:ln w="0"/>
                <a:solidFill>
                  <a:schemeClr val="accent1">
                    <a:lumMod val="75000"/>
                  </a:schemeClr>
                </a:solidFill>
                <a:effectLst>
                  <a:outerShdw blurRad="38100" dist="25400" dir="5400000" algn="ctr" rotWithShape="0">
                    <a:srgbClr val="6E747A">
                      <a:alpha val="43000"/>
                    </a:srgbClr>
                  </a:outerShdw>
                </a:effectLst>
                <a:latin typeface="Arial Rounded MT Bold" panose="020F0704030504030204" pitchFamily="34" charset="0"/>
              </a:rPr>
              <a:t>8 of 27 hospitals are financially viable, per IHA, 2018</a:t>
            </a:r>
          </a:p>
        </p:txBody>
      </p:sp>
      <p:pic>
        <p:nvPicPr>
          <p:cNvPr id="23" name="Picture 22">
            <a:extLst>
              <a:ext uri="{FF2B5EF4-FFF2-40B4-BE49-F238E27FC236}">
                <a16:creationId xmlns:a16="http://schemas.microsoft.com/office/drawing/2014/main" id="{112CA302-B7E7-4E23-B636-8D5B178D00A5}"/>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1151791" y="2799299"/>
            <a:ext cx="981027" cy="887900"/>
          </a:xfrm>
          <a:prstGeom prst="roundRect">
            <a:avLst>
              <a:gd name="adj" fmla="val 3876"/>
            </a:avLst>
          </a:prstGeom>
          <a:ln>
            <a:noFill/>
          </a:ln>
          <a:effectLst/>
        </p:spPr>
      </p:pic>
      <p:pic>
        <p:nvPicPr>
          <p:cNvPr id="25" name="Picture 24">
            <a:extLst>
              <a:ext uri="{FF2B5EF4-FFF2-40B4-BE49-F238E27FC236}">
                <a16:creationId xmlns:a16="http://schemas.microsoft.com/office/drawing/2014/main" id="{11D95721-B1EC-4F36-A43B-D868420B7E70}"/>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3779617" y="2799299"/>
            <a:ext cx="981027" cy="887900"/>
          </a:xfrm>
          <a:prstGeom prst="roundRect">
            <a:avLst>
              <a:gd name="adj" fmla="val 3876"/>
            </a:avLst>
          </a:prstGeom>
          <a:ln>
            <a:noFill/>
          </a:ln>
          <a:effectLst/>
        </p:spPr>
      </p:pic>
      <p:pic>
        <p:nvPicPr>
          <p:cNvPr id="27" name="Picture 26">
            <a:extLst>
              <a:ext uri="{FF2B5EF4-FFF2-40B4-BE49-F238E27FC236}">
                <a16:creationId xmlns:a16="http://schemas.microsoft.com/office/drawing/2014/main" id="{D593F9AC-488F-4E68-8B4B-5F8ACFF09BDC}"/>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6407443" y="2799299"/>
            <a:ext cx="981027" cy="887900"/>
          </a:xfrm>
          <a:prstGeom prst="roundRect">
            <a:avLst>
              <a:gd name="adj" fmla="val 3876"/>
            </a:avLst>
          </a:prstGeom>
          <a:ln>
            <a:noFill/>
          </a:ln>
          <a:effectLst/>
        </p:spPr>
      </p:pic>
      <p:pic>
        <p:nvPicPr>
          <p:cNvPr id="32" name="Picture 31">
            <a:extLst>
              <a:ext uri="{FF2B5EF4-FFF2-40B4-BE49-F238E27FC236}">
                <a16:creationId xmlns:a16="http://schemas.microsoft.com/office/drawing/2014/main" id="{42334D31-A5D7-4452-AFE4-4090981C2327}"/>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1142514" y="3849449"/>
            <a:ext cx="981027" cy="887900"/>
          </a:xfrm>
          <a:prstGeom prst="roundRect">
            <a:avLst>
              <a:gd name="adj" fmla="val 3876"/>
            </a:avLst>
          </a:prstGeom>
          <a:ln>
            <a:noFill/>
          </a:ln>
          <a:effectLst/>
        </p:spPr>
      </p:pic>
      <p:pic>
        <p:nvPicPr>
          <p:cNvPr id="33" name="Picture 32">
            <a:extLst>
              <a:ext uri="{FF2B5EF4-FFF2-40B4-BE49-F238E27FC236}">
                <a16:creationId xmlns:a16="http://schemas.microsoft.com/office/drawing/2014/main" id="{E9DD0019-4E63-4394-87A2-8A2DECCDD08E}"/>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3774050" y="3849449"/>
            <a:ext cx="981027" cy="887900"/>
          </a:xfrm>
          <a:prstGeom prst="roundRect">
            <a:avLst>
              <a:gd name="adj" fmla="val 3876"/>
            </a:avLst>
          </a:prstGeom>
          <a:ln>
            <a:noFill/>
          </a:ln>
          <a:effectLst/>
        </p:spPr>
      </p:pic>
      <p:pic>
        <p:nvPicPr>
          <p:cNvPr id="34" name="Picture 33">
            <a:extLst>
              <a:ext uri="{FF2B5EF4-FFF2-40B4-BE49-F238E27FC236}">
                <a16:creationId xmlns:a16="http://schemas.microsoft.com/office/drawing/2014/main" id="{1A74629A-D5DA-4230-9749-17E8A5C07452}"/>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6405586" y="3849449"/>
            <a:ext cx="981027" cy="887900"/>
          </a:xfrm>
          <a:prstGeom prst="roundRect">
            <a:avLst>
              <a:gd name="adj" fmla="val 3876"/>
            </a:avLst>
          </a:prstGeom>
          <a:ln>
            <a:noFill/>
          </a:ln>
          <a:effectLst/>
        </p:spPr>
      </p:pic>
      <p:pic>
        <p:nvPicPr>
          <p:cNvPr id="35" name="Picture 34">
            <a:extLst>
              <a:ext uri="{FF2B5EF4-FFF2-40B4-BE49-F238E27FC236}">
                <a16:creationId xmlns:a16="http://schemas.microsoft.com/office/drawing/2014/main" id="{90042C5D-EDF9-4466-8F4F-4F6C5EDCC155}"/>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1117091" y="699001"/>
            <a:ext cx="981027" cy="887900"/>
          </a:xfrm>
          <a:prstGeom prst="roundRect">
            <a:avLst>
              <a:gd name="adj" fmla="val 3876"/>
            </a:avLst>
          </a:prstGeom>
          <a:ln>
            <a:noFill/>
          </a:ln>
          <a:effectLst/>
        </p:spPr>
      </p:pic>
      <p:pic>
        <p:nvPicPr>
          <p:cNvPr id="36" name="Picture 35">
            <a:extLst>
              <a:ext uri="{FF2B5EF4-FFF2-40B4-BE49-F238E27FC236}">
                <a16:creationId xmlns:a16="http://schemas.microsoft.com/office/drawing/2014/main" id="{1106C392-BB25-42C6-B7DD-486826019B6A}"/>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3758797" y="699001"/>
            <a:ext cx="981027" cy="887900"/>
          </a:xfrm>
          <a:prstGeom prst="roundRect">
            <a:avLst>
              <a:gd name="adj" fmla="val 3876"/>
            </a:avLst>
          </a:prstGeom>
          <a:ln>
            <a:noFill/>
          </a:ln>
          <a:effectLst/>
        </p:spPr>
      </p:pic>
      <p:pic>
        <p:nvPicPr>
          <p:cNvPr id="37" name="Picture 36">
            <a:extLst>
              <a:ext uri="{FF2B5EF4-FFF2-40B4-BE49-F238E27FC236}">
                <a16:creationId xmlns:a16="http://schemas.microsoft.com/office/drawing/2014/main" id="{78EC8930-A07F-42BA-AF30-8B2FC72BD248}"/>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6400503" y="699001"/>
            <a:ext cx="981027" cy="887900"/>
          </a:xfrm>
          <a:prstGeom prst="roundRect">
            <a:avLst>
              <a:gd name="adj" fmla="val 3876"/>
            </a:avLst>
          </a:prstGeom>
          <a:ln>
            <a:noFill/>
          </a:ln>
          <a:effectLst/>
        </p:spPr>
      </p:pic>
      <p:pic>
        <p:nvPicPr>
          <p:cNvPr id="38" name="Picture 37">
            <a:extLst>
              <a:ext uri="{FF2B5EF4-FFF2-40B4-BE49-F238E27FC236}">
                <a16:creationId xmlns:a16="http://schemas.microsoft.com/office/drawing/2014/main" id="{C841768E-80B0-43C5-9A4A-11E3AACF1BBE}"/>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2437944" y="1736482"/>
            <a:ext cx="981027" cy="887900"/>
          </a:xfrm>
          <a:prstGeom prst="roundRect">
            <a:avLst>
              <a:gd name="adj" fmla="val 3876"/>
            </a:avLst>
          </a:prstGeom>
          <a:ln>
            <a:noFill/>
          </a:ln>
          <a:effectLst/>
        </p:spPr>
      </p:pic>
      <p:pic>
        <p:nvPicPr>
          <p:cNvPr id="39" name="Picture 38">
            <a:extLst>
              <a:ext uri="{FF2B5EF4-FFF2-40B4-BE49-F238E27FC236}">
                <a16:creationId xmlns:a16="http://schemas.microsoft.com/office/drawing/2014/main" id="{A7F58C26-1D11-4BD8-8158-0521FC437B89}"/>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5079650" y="1736482"/>
            <a:ext cx="981027" cy="887900"/>
          </a:xfrm>
          <a:prstGeom prst="roundRect">
            <a:avLst>
              <a:gd name="adj" fmla="val 3876"/>
            </a:avLst>
          </a:prstGeom>
          <a:ln>
            <a:noFill/>
          </a:ln>
          <a:effectLst/>
        </p:spPr>
      </p:pic>
      <p:pic>
        <p:nvPicPr>
          <p:cNvPr id="40" name="Picture 39">
            <a:extLst>
              <a:ext uri="{FF2B5EF4-FFF2-40B4-BE49-F238E27FC236}">
                <a16:creationId xmlns:a16="http://schemas.microsoft.com/office/drawing/2014/main" id="{CA743020-0B2B-4901-9C18-9A7D7DA0833F}"/>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7721355" y="1736482"/>
            <a:ext cx="981027" cy="887900"/>
          </a:xfrm>
          <a:prstGeom prst="roundRect">
            <a:avLst>
              <a:gd name="adj" fmla="val 3876"/>
            </a:avLst>
          </a:prstGeom>
          <a:ln>
            <a:noFill/>
          </a:ln>
          <a:effectLst/>
        </p:spPr>
      </p:pic>
      <p:pic>
        <p:nvPicPr>
          <p:cNvPr id="41" name="Picture 40">
            <a:extLst>
              <a:ext uri="{FF2B5EF4-FFF2-40B4-BE49-F238E27FC236}">
                <a16:creationId xmlns:a16="http://schemas.microsoft.com/office/drawing/2014/main" id="{9964F1AD-AFAF-4E2A-A437-6F0E8FAE4A91}"/>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2437944" y="699001"/>
            <a:ext cx="981027" cy="887900"/>
          </a:xfrm>
          <a:prstGeom prst="roundRect">
            <a:avLst>
              <a:gd name="adj" fmla="val 3876"/>
            </a:avLst>
          </a:prstGeom>
          <a:ln>
            <a:noFill/>
          </a:ln>
          <a:effectLst/>
        </p:spPr>
      </p:pic>
      <p:pic>
        <p:nvPicPr>
          <p:cNvPr id="42" name="Picture 41">
            <a:extLst>
              <a:ext uri="{FF2B5EF4-FFF2-40B4-BE49-F238E27FC236}">
                <a16:creationId xmlns:a16="http://schemas.microsoft.com/office/drawing/2014/main" id="{B35D353F-BD1B-4113-BC32-F7C8736D6059}"/>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5079650" y="699001"/>
            <a:ext cx="981027" cy="887900"/>
          </a:xfrm>
          <a:prstGeom prst="roundRect">
            <a:avLst>
              <a:gd name="adj" fmla="val 3876"/>
            </a:avLst>
          </a:prstGeom>
          <a:ln>
            <a:noFill/>
          </a:ln>
          <a:effectLst/>
        </p:spPr>
      </p:pic>
      <p:pic>
        <p:nvPicPr>
          <p:cNvPr id="43" name="Picture 42">
            <a:extLst>
              <a:ext uri="{FF2B5EF4-FFF2-40B4-BE49-F238E27FC236}">
                <a16:creationId xmlns:a16="http://schemas.microsoft.com/office/drawing/2014/main" id="{C18204CA-E21C-435F-A220-226000C5FA6C}"/>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7721355" y="699001"/>
            <a:ext cx="981027" cy="887900"/>
          </a:xfrm>
          <a:prstGeom prst="roundRect">
            <a:avLst>
              <a:gd name="adj" fmla="val 3876"/>
            </a:avLst>
          </a:prstGeom>
          <a:ln>
            <a:noFill/>
          </a:ln>
          <a:effectLst/>
        </p:spPr>
      </p:pic>
      <p:pic>
        <p:nvPicPr>
          <p:cNvPr id="44" name="Picture 43">
            <a:extLst>
              <a:ext uri="{FF2B5EF4-FFF2-40B4-BE49-F238E27FC236}">
                <a16:creationId xmlns:a16="http://schemas.microsoft.com/office/drawing/2014/main" id="{287B0EF8-738A-4B52-B716-57AEDAA47839}"/>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2465704" y="2799299"/>
            <a:ext cx="981027" cy="887900"/>
          </a:xfrm>
          <a:prstGeom prst="roundRect">
            <a:avLst>
              <a:gd name="adj" fmla="val 3876"/>
            </a:avLst>
          </a:prstGeom>
          <a:ln>
            <a:noFill/>
          </a:ln>
          <a:effectLst/>
        </p:spPr>
      </p:pic>
      <p:pic>
        <p:nvPicPr>
          <p:cNvPr id="45" name="Picture 44">
            <a:extLst>
              <a:ext uri="{FF2B5EF4-FFF2-40B4-BE49-F238E27FC236}">
                <a16:creationId xmlns:a16="http://schemas.microsoft.com/office/drawing/2014/main" id="{62AB868D-8028-4237-B37C-C59D553EBF07}"/>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5093530" y="2799299"/>
            <a:ext cx="981027" cy="887900"/>
          </a:xfrm>
          <a:prstGeom prst="roundRect">
            <a:avLst>
              <a:gd name="adj" fmla="val 3876"/>
            </a:avLst>
          </a:prstGeom>
          <a:ln>
            <a:noFill/>
          </a:ln>
          <a:effectLst/>
        </p:spPr>
      </p:pic>
      <p:pic>
        <p:nvPicPr>
          <p:cNvPr id="46" name="Picture 45">
            <a:extLst>
              <a:ext uri="{FF2B5EF4-FFF2-40B4-BE49-F238E27FC236}">
                <a16:creationId xmlns:a16="http://schemas.microsoft.com/office/drawing/2014/main" id="{17306020-6173-4781-86D2-A21F32427A77}"/>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7721355" y="2799299"/>
            <a:ext cx="981027" cy="887900"/>
          </a:xfrm>
          <a:prstGeom prst="roundRect">
            <a:avLst>
              <a:gd name="adj" fmla="val 3876"/>
            </a:avLst>
          </a:prstGeom>
          <a:ln>
            <a:noFill/>
          </a:ln>
          <a:effectLst/>
        </p:spPr>
      </p:pic>
      <p:pic>
        <p:nvPicPr>
          <p:cNvPr id="47" name="Picture 46">
            <a:extLst>
              <a:ext uri="{FF2B5EF4-FFF2-40B4-BE49-F238E27FC236}">
                <a16:creationId xmlns:a16="http://schemas.microsoft.com/office/drawing/2014/main" id="{4B35EC82-2AB5-43F4-832B-A2A4726BA683}"/>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2458282" y="3849449"/>
            <a:ext cx="981027" cy="887900"/>
          </a:xfrm>
          <a:prstGeom prst="roundRect">
            <a:avLst>
              <a:gd name="adj" fmla="val 3876"/>
            </a:avLst>
          </a:prstGeom>
          <a:ln>
            <a:noFill/>
          </a:ln>
          <a:effectLst/>
        </p:spPr>
      </p:pic>
      <p:pic>
        <p:nvPicPr>
          <p:cNvPr id="48" name="Picture 47">
            <a:extLst>
              <a:ext uri="{FF2B5EF4-FFF2-40B4-BE49-F238E27FC236}">
                <a16:creationId xmlns:a16="http://schemas.microsoft.com/office/drawing/2014/main" id="{E3231E47-AE2B-4AAE-8DF5-6D2415997446}"/>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5089818" y="3849449"/>
            <a:ext cx="981027" cy="887900"/>
          </a:xfrm>
          <a:prstGeom prst="roundRect">
            <a:avLst>
              <a:gd name="adj" fmla="val 3876"/>
            </a:avLst>
          </a:prstGeom>
          <a:ln>
            <a:noFill/>
          </a:ln>
          <a:effectLst/>
        </p:spPr>
      </p:pic>
      <p:pic>
        <p:nvPicPr>
          <p:cNvPr id="49" name="Picture 48">
            <a:extLst>
              <a:ext uri="{FF2B5EF4-FFF2-40B4-BE49-F238E27FC236}">
                <a16:creationId xmlns:a16="http://schemas.microsoft.com/office/drawing/2014/main" id="{007D03E8-0AAE-4C3A-B52B-B9EE9C69B2B0}"/>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7721355" y="3849449"/>
            <a:ext cx="981027" cy="887900"/>
          </a:xfrm>
          <a:prstGeom prst="roundRect">
            <a:avLst>
              <a:gd name="adj" fmla="val 3876"/>
            </a:avLst>
          </a:prstGeom>
          <a:ln>
            <a:noFill/>
          </a:ln>
          <a:effectLst/>
        </p:spPr>
      </p:pic>
      <p:pic>
        <p:nvPicPr>
          <p:cNvPr id="50" name="Picture 49">
            <a:extLst>
              <a:ext uri="{FF2B5EF4-FFF2-40B4-BE49-F238E27FC236}">
                <a16:creationId xmlns:a16="http://schemas.microsoft.com/office/drawing/2014/main" id="{1D51ACD5-D530-4747-AAD0-19D9AA0AD60F}"/>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9035267" y="3447865"/>
            <a:ext cx="981027" cy="887900"/>
          </a:xfrm>
          <a:prstGeom prst="roundRect">
            <a:avLst>
              <a:gd name="adj" fmla="val 3876"/>
            </a:avLst>
          </a:prstGeom>
          <a:ln>
            <a:noFill/>
          </a:ln>
          <a:effectLst/>
        </p:spPr>
      </p:pic>
      <p:pic>
        <p:nvPicPr>
          <p:cNvPr id="51" name="Picture 50">
            <a:extLst>
              <a:ext uri="{FF2B5EF4-FFF2-40B4-BE49-F238E27FC236}">
                <a16:creationId xmlns:a16="http://schemas.microsoft.com/office/drawing/2014/main" id="{32ADF9ED-880D-4549-A113-20266083FB9E}"/>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9035267" y="1223049"/>
            <a:ext cx="981027" cy="887900"/>
          </a:xfrm>
          <a:prstGeom prst="roundRect">
            <a:avLst>
              <a:gd name="adj" fmla="val 3876"/>
            </a:avLst>
          </a:prstGeom>
          <a:ln>
            <a:noFill/>
          </a:ln>
          <a:effectLst/>
        </p:spPr>
      </p:pic>
      <p:pic>
        <p:nvPicPr>
          <p:cNvPr id="52" name="Picture 51">
            <a:extLst>
              <a:ext uri="{FF2B5EF4-FFF2-40B4-BE49-F238E27FC236}">
                <a16:creationId xmlns:a16="http://schemas.microsoft.com/office/drawing/2014/main" id="{CD0300C3-1668-4350-AA49-30A2D0722866}"/>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9035267" y="2335457"/>
            <a:ext cx="981027" cy="887900"/>
          </a:xfrm>
          <a:prstGeom prst="roundRect">
            <a:avLst>
              <a:gd name="adj" fmla="val 3876"/>
            </a:avLst>
          </a:prstGeom>
          <a:ln>
            <a:noFill/>
          </a:ln>
          <a:effectLst/>
        </p:spPr>
      </p:pic>
      <p:pic>
        <p:nvPicPr>
          <p:cNvPr id="3" name="Picture 2">
            <a:extLst>
              <a:ext uri="{FF2B5EF4-FFF2-40B4-BE49-F238E27FC236}">
                <a16:creationId xmlns:a16="http://schemas.microsoft.com/office/drawing/2014/main" id="{C0B499CB-B0BA-44EF-83C7-B277153A8D00}"/>
              </a:ext>
            </a:extLst>
          </p:cNvPr>
          <p:cNvPicPr>
            <a:picLocks noChangeAspect="1"/>
          </p:cNvPicPr>
          <p:nvPr/>
        </p:nvPicPr>
        <p:blipFill>
          <a:blip r:embed="rId5"/>
          <a:stretch>
            <a:fillRect/>
          </a:stretch>
        </p:blipFill>
        <p:spPr>
          <a:xfrm>
            <a:off x="9283148" y="-1627550"/>
            <a:ext cx="3799846" cy="4133446"/>
          </a:xfrm>
          <a:prstGeom prst="rect">
            <a:avLst/>
          </a:prstGeom>
        </p:spPr>
      </p:pic>
      <p:sp>
        <p:nvSpPr>
          <p:cNvPr id="4" name="Slide Number Placeholder 3">
            <a:extLst>
              <a:ext uri="{FF2B5EF4-FFF2-40B4-BE49-F238E27FC236}">
                <a16:creationId xmlns:a16="http://schemas.microsoft.com/office/drawing/2014/main" id="{F8DB7A1C-2002-45AB-8657-01A74643944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B1F839-8EAB-44F7-8E42-2413F4F0F70B}"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498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0C06-A85B-4D42-A9A0-1D2BBB888D49}"/>
              </a:ext>
            </a:extLst>
          </p:cNvPr>
          <p:cNvSpPr>
            <a:spLocks noGrp="1"/>
          </p:cNvSpPr>
          <p:nvPr>
            <p:ph type="title"/>
          </p:nvPr>
        </p:nvSpPr>
        <p:spPr/>
        <p:txBody>
          <a:bodyPr/>
          <a:lstStyle/>
          <a:p>
            <a:r>
              <a:rPr lang="en-US" dirty="0"/>
              <a:t>We can be the change we want to see.. BE the patient.</a:t>
            </a:r>
          </a:p>
        </p:txBody>
      </p:sp>
      <p:sp>
        <p:nvSpPr>
          <p:cNvPr id="3" name="Content Placeholder 2">
            <a:extLst>
              <a:ext uri="{FF2B5EF4-FFF2-40B4-BE49-F238E27FC236}">
                <a16:creationId xmlns:a16="http://schemas.microsoft.com/office/drawing/2014/main" id="{85A18D40-5FFA-4AAE-A218-A4F895B3CA2A}"/>
              </a:ext>
            </a:extLst>
          </p:cNvPr>
          <p:cNvSpPr>
            <a:spLocks noGrp="1"/>
          </p:cNvSpPr>
          <p:nvPr>
            <p:ph idx="1"/>
          </p:nvPr>
        </p:nvSpPr>
        <p:spPr>
          <a:xfrm>
            <a:off x="1251678" y="2286001"/>
            <a:ext cx="10178322" cy="4189614"/>
          </a:xfrm>
        </p:spPr>
        <p:txBody>
          <a:bodyPr>
            <a:normAutofit lnSpcReduction="10000"/>
          </a:bodyPr>
          <a:lstStyle/>
          <a:p>
            <a:r>
              <a:rPr lang="en-US" dirty="0"/>
              <a:t>Healthcare bills are unsecured loans</a:t>
            </a:r>
          </a:p>
          <a:p>
            <a:r>
              <a:rPr lang="en-US" dirty="0"/>
              <a:t>Why would a patient pay their healthcare bill?  What is going to be re-possessed?</a:t>
            </a:r>
          </a:p>
          <a:p>
            <a:r>
              <a:rPr lang="en-US" dirty="0"/>
              <a:t>Relationships matter in debt payment.</a:t>
            </a:r>
          </a:p>
          <a:p>
            <a:r>
              <a:rPr lang="en-US" dirty="0"/>
              <a:t>Having an </a:t>
            </a:r>
            <a:r>
              <a:rPr lang="en-US" u="sng" dirty="0">
                <a:solidFill>
                  <a:srgbClr val="FF0000"/>
                </a:solidFill>
              </a:rPr>
              <a:t>in-house FINANCIAL NAVIGATOR </a:t>
            </a:r>
            <a:r>
              <a:rPr lang="en-US" dirty="0"/>
              <a:t>is powerful and will net results.</a:t>
            </a:r>
          </a:p>
          <a:p>
            <a:r>
              <a:rPr lang="en-US" dirty="0"/>
              <a:t>Are you in a competitive environment?  What will make you unique?   An in-house financial navigator.  </a:t>
            </a:r>
            <a:r>
              <a:rPr lang="en-US" i="1" dirty="0"/>
              <a:t>Rounds on the floors – tells the family – HERE IF YOU WANT TO TALK.  Hand outs letters with dedicated NAVIGATOR number for questions on bills, etc.  When discharged, moves to a COORDINATED financial counselor who READS the notes from the in-house, helps coordinate a payment plan, BUILDS on the relationship built in-house</a:t>
            </a:r>
            <a:r>
              <a:rPr lang="en-US" dirty="0"/>
              <a:t>.</a:t>
            </a:r>
          </a:p>
          <a:p>
            <a:r>
              <a:rPr lang="en-US" dirty="0"/>
              <a:t>True coordination of care – eliminate financial surprises…  Ask your patients</a:t>
            </a:r>
          </a:p>
          <a:p>
            <a:r>
              <a:rPr lang="en-US" dirty="0"/>
              <a:t>Especially problematic with the multiple MERGERS, outsourcing of BO functions, etc.  </a:t>
            </a:r>
          </a:p>
          <a:p>
            <a:pPr marL="0" indent="0">
              <a:buNone/>
            </a:pPr>
            <a:endParaRPr lang="en-US" dirty="0"/>
          </a:p>
        </p:txBody>
      </p:sp>
      <p:sp>
        <p:nvSpPr>
          <p:cNvPr id="4" name="Slide Number Placeholder 3">
            <a:extLst>
              <a:ext uri="{FF2B5EF4-FFF2-40B4-BE49-F238E27FC236}">
                <a16:creationId xmlns:a16="http://schemas.microsoft.com/office/drawing/2014/main" id="{BBCCA757-D899-47EB-9BB5-90A4A5F491C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83160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D6DD-CCD1-4D06-82E6-E0106CE563FE}"/>
              </a:ext>
            </a:extLst>
          </p:cNvPr>
          <p:cNvSpPr>
            <a:spLocks noGrp="1"/>
          </p:cNvSpPr>
          <p:nvPr>
            <p:ph type="title"/>
          </p:nvPr>
        </p:nvSpPr>
        <p:spPr/>
        <p:txBody>
          <a:bodyPr/>
          <a:lstStyle/>
          <a:p>
            <a:pPr algn="ctr"/>
            <a:r>
              <a:rPr lang="en-US" dirty="0"/>
              <a:t>Thanks for Joining Us in this </a:t>
            </a:r>
            <a:br>
              <a:rPr lang="en-US" dirty="0"/>
            </a:br>
            <a:r>
              <a:rPr lang="en-US" dirty="0"/>
              <a:t>Educational Journey…</a:t>
            </a:r>
          </a:p>
        </p:txBody>
      </p:sp>
      <p:sp>
        <p:nvSpPr>
          <p:cNvPr id="3" name="Content Placeholder 2">
            <a:extLst>
              <a:ext uri="{FF2B5EF4-FFF2-40B4-BE49-F238E27FC236}">
                <a16:creationId xmlns:a16="http://schemas.microsoft.com/office/drawing/2014/main" id="{ABC5D648-A2CD-4AB6-A421-4C04138979A8}"/>
              </a:ext>
            </a:extLst>
          </p:cNvPr>
          <p:cNvSpPr>
            <a:spLocks noGrp="1"/>
          </p:cNvSpPr>
          <p:nvPr>
            <p:ph idx="1"/>
          </p:nvPr>
        </p:nvSpPr>
        <p:spPr>
          <a:xfrm>
            <a:off x="1047750" y="2048762"/>
            <a:ext cx="9982200" cy="4447287"/>
          </a:xfrm>
        </p:spPr>
        <p:txBody>
          <a:bodyPr>
            <a:normAutofit fontScale="85000" lnSpcReduction="20000"/>
          </a:bodyPr>
          <a:lstStyle/>
          <a:p>
            <a:pPr marL="0" indent="0">
              <a:buNone/>
            </a:pPr>
            <a:r>
              <a:rPr lang="en-US" sz="2000" dirty="0"/>
              <a:t>Day Egusquiza, President</a:t>
            </a:r>
          </a:p>
          <a:p>
            <a:pPr marL="0" indent="0">
              <a:buNone/>
            </a:pPr>
            <a:r>
              <a:rPr lang="en-US" sz="2000" dirty="0"/>
              <a:t>AR Systems, Inc</a:t>
            </a:r>
          </a:p>
          <a:p>
            <a:pPr marL="0" indent="0">
              <a:buNone/>
            </a:pPr>
            <a:r>
              <a:rPr lang="en-US" sz="2000" dirty="0"/>
              <a:t>Patient Financial Navigator Foundation, Inc.</a:t>
            </a:r>
          </a:p>
          <a:p>
            <a:pPr marL="0" indent="0">
              <a:buNone/>
            </a:pPr>
            <a:r>
              <a:rPr lang="en-US" sz="2000" dirty="0"/>
              <a:t>PO Box 2521</a:t>
            </a:r>
          </a:p>
          <a:p>
            <a:pPr marL="0" indent="0">
              <a:buNone/>
            </a:pPr>
            <a:r>
              <a:rPr lang="en-US" sz="2000" dirty="0"/>
              <a:t>Twin Falls, Idaho   </a:t>
            </a:r>
            <a:r>
              <a:rPr lang="en-US" sz="2000" dirty="0">
                <a:hlinkClick r:id="rId3"/>
              </a:rPr>
              <a:t>daylee1@mindspring.com</a:t>
            </a:r>
            <a:endParaRPr lang="en-US" sz="2000" dirty="0"/>
          </a:p>
          <a:p>
            <a:pPr marL="0" indent="0">
              <a:buNone/>
            </a:pPr>
            <a:r>
              <a:rPr lang="en-US" sz="2000" dirty="0">
                <a:hlinkClick r:id="rId4"/>
              </a:rPr>
              <a:t>Http://arsystemsdayegusquiza.com</a:t>
            </a:r>
            <a:endParaRPr lang="en-US" sz="2000" dirty="0"/>
          </a:p>
          <a:p>
            <a:pPr marL="0" indent="0">
              <a:buNone/>
            </a:pPr>
            <a:endParaRPr lang="en-US" sz="2000" dirty="0"/>
          </a:p>
          <a:p>
            <a:pPr marL="0" indent="0">
              <a:buNone/>
            </a:pPr>
            <a:endParaRPr lang="en-US" sz="2000" dirty="0"/>
          </a:p>
          <a:p>
            <a:pPr marL="0" indent="0">
              <a:buNone/>
            </a:pPr>
            <a:r>
              <a:rPr lang="en-US" sz="2000" dirty="0"/>
              <a:t>Pfnfinc.com  Not-for-profit Foundation</a:t>
            </a:r>
          </a:p>
          <a:p>
            <a:pPr marL="0" indent="0">
              <a:buNone/>
            </a:pPr>
            <a:r>
              <a:rPr lang="en-US" sz="2000" dirty="0"/>
              <a:t> Patient Financial Navigator Foundation, Inc –</a:t>
            </a:r>
          </a:p>
          <a:p>
            <a:pPr marL="0" indent="0">
              <a:buNone/>
            </a:pPr>
            <a:r>
              <a:rPr lang="en-US" sz="2000" dirty="0"/>
              <a:t>A family owned, Idaho-based foundation formed in 2017.</a:t>
            </a:r>
          </a:p>
          <a:p>
            <a:pPr marL="0" indent="0">
              <a:buNone/>
            </a:pPr>
            <a:r>
              <a:rPr lang="en-US" sz="2000" dirty="0"/>
              <a:t>Transforming the hassle factor in healthcare thru </a:t>
            </a:r>
          </a:p>
          <a:p>
            <a:pPr marL="0" indent="0">
              <a:buNone/>
            </a:pPr>
            <a:r>
              <a:rPr lang="en-US" sz="2000" dirty="0"/>
              <a:t>Education.</a:t>
            </a:r>
          </a:p>
          <a:p>
            <a:pPr marL="0" indent="0">
              <a:buNone/>
            </a:pPr>
            <a:endParaRPr lang="en-US" sz="2000" dirty="0"/>
          </a:p>
          <a:p>
            <a:pPr marL="0" indent="0">
              <a:buNone/>
            </a:pPr>
            <a:endParaRPr lang="en-US" dirty="0"/>
          </a:p>
        </p:txBody>
      </p:sp>
      <p:sp>
        <p:nvSpPr>
          <p:cNvPr id="4" name="Slide Number Placeholder 3">
            <a:extLst>
              <a:ext uri="{FF2B5EF4-FFF2-40B4-BE49-F238E27FC236}">
                <a16:creationId xmlns:a16="http://schemas.microsoft.com/office/drawing/2014/main" id="{FF40742A-129F-4C7A-9279-CB9E28723F1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600" b="0" i="0" u="none" strike="noStrike" kern="1200" cap="none" spc="0" normalizeH="0" baseline="0" noProof="0" smtClean="0">
                <a:ln>
                  <a:noFill/>
                </a:ln>
                <a:solidFill>
                  <a:prstClr val="white">
                    <a:tint val="75000"/>
                  </a:prstClr>
                </a:solidFill>
                <a:effectLst/>
                <a:uLnTx/>
                <a:uFillTx/>
                <a:latin typeface="Trebuchet MS" panose="020B0603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36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pic>
        <p:nvPicPr>
          <p:cNvPr id="8" name="Picture 5" descr="auto0">
            <a:extLst>
              <a:ext uri="{FF2B5EF4-FFF2-40B4-BE49-F238E27FC236}">
                <a16:creationId xmlns:a16="http://schemas.microsoft.com/office/drawing/2014/main" id="{5EA54A81-1116-42F8-BFCE-42D43293E1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5914"/>
          <a:stretch>
            <a:fillRect/>
          </a:stretch>
        </p:blipFill>
        <p:spPr bwMode="auto">
          <a:xfrm>
            <a:off x="8866303" y="4824747"/>
            <a:ext cx="201136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4">
            <a:extLst>
              <a:ext uri="{FF2B5EF4-FFF2-40B4-BE49-F238E27FC236}">
                <a16:creationId xmlns:a16="http://schemas.microsoft.com/office/drawing/2014/main" id="{3AE5D408-0CAC-4C16-8CDA-63CF65A7EF73}"/>
              </a:ext>
            </a:extLst>
          </p:cNvPr>
          <p:cNvGraphicFramePr>
            <a:graphicFrameLocks noChangeAspect="1"/>
          </p:cNvGraphicFramePr>
          <p:nvPr/>
        </p:nvGraphicFramePr>
        <p:xfrm>
          <a:off x="8239240" y="3974227"/>
          <a:ext cx="2927350" cy="676275"/>
        </p:xfrm>
        <a:graphic>
          <a:graphicData uri="http://schemas.openxmlformats.org/presentationml/2006/ole">
            <mc:AlternateContent xmlns:mc="http://schemas.openxmlformats.org/markup-compatibility/2006">
              <mc:Choice xmlns:v="urn:schemas-microsoft-com:vml" Requires="v">
                <p:oleObj spid="_x0000_s1027" name="Picture" r:id="rId6" imgW="2926080" imgH="677520" progId="Word.Picture.8">
                  <p:embed/>
                </p:oleObj>
              </mc:Choice>
              <mc:Fallback>
                <p:oleObj name="Picture" r:id="rId6" imgW="2926080" imgH="677520" progId="Word.Picture.8">
                  <p:embed/>
                  <p:pic>
                    <p:nvPicPr>
                      <p:cNvPr id="9" name="Object 4">
                        <a:extLst>
                          <a:ext uri="{FF2B5EF4-FFF2-40B4-BE49-F238E27FC236}">
                            <a16:creationId xmlns:a16="http://schemas.microsoft.com/office/drawing/2014/main" id="{3AE5D408-0CAC-4C16-8CDA-63CF65A7EF73}"/>
                          </a:ext>
                        </a:extLst>
                      </p:cNvPr>
                      <p:cNvPicPr>
                        <a:picLocks noChangeAspect="1" noChangeArrowheads="1"/>
                      </p:cNvPicPr>
                      <p:nvPr/>
                    </p:nvPicPr>
                    <p:blipFill>
                      <a:blip r:embed="rId7"/>
                      <a:srcRect t="24109" r="40968" b="13409"/>
                      <a:stretch>
                        <a:fillRect/>
                      </a:stretch>
                    </p:blipFill>
                    <p:spPr bwMode="auto">
                      <a:xfrm>
                        <a:off x="8239240" y="3974227"/>
                        <a:ext cx="2927350" cy="676275"/>
                      </a:xfrm>
                      <a:prstGeom prst="rect">
                        <a:avLst/>
                      </a:prstGeom>
                      <a:solidFill>
                        <a:srgbClr val="99CC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 name="Picture 5">
            <a:extLst>
              <a:ext uri="{FF2B5EF4-FFF2-40B4-BE49-F238E27FC236}">
                <a16:creationId xmlns:a16="http://schemas.microsoft.com/office/drawing/2014/main" id="{66FA17CC-1FAB-4852-9632-A1861BAE748E}"/>
              </a:ext>
            </a:extLst>
          </p:cNvPr>
          <p:cNvPicPr>
            <a:picLocks noChangeAspect="1"/>
          </p:cNvPicPr>
          <p:nvPr/>
        </p:nvPicPr>
        <p:blipFill>
          <a:blip r:embed="rId8"/>
          <a:stretch>
            <a:fillRect/>
          </a:stretch>
        </p:blipFill>
        <p:spPr>
          <a:xfrm>
            <a:off x="8636057" y="2213477"/>
            <a:ext cx="2133716" cy="1605062"/>
          </a:xfrm>
          <a:prstGeom prst="rect">
            <a:avLst/>
          </a:prstGeom>
        </p:spPr>
      </p:pic>
    </p:spTree>
    <p:extLst>
      <p:ext uri="{BB962C8B-B14F-4D97-AF65-F5344CB8AC3E}">
        <p14:creationId xmlns:p14="http://schemas.microsoft.com/office/powerpoint/2010/main" val="3922266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228601"/>
            <a:ext cx="7772400" cy="1470025"/>
          </a:xfrm>
        </p:spPr>
        <p:txBody>
          <a:bodyPr/>
          <a:lstStyle/>
          <a:p>
            <a:pPr algn="l"/>
            <a:r>
              <a:rPr lang="en-US" dirty="0"/>
              <a:t>Meet </a:t>
            </a:r>
            <a:br>
              <a:rPr lang="en-US" dirty="0"/>
            </a:br>
            <a:r>
              <a:rPr lang="en-US" b="1" dirty="0"/>
              <a:t>Stillwater</a:t>
            </a:r>
            <a:r>
              <a:rPr lang="en-US" dirty="0"/>
              <a:t> </a:t>
            </a:r>
            <a:r>
              <a:rPr lang="en-US" b="1" dirty="0">
                <a:solidFill>
                  <a:srgbClr val="C00000"/>
                </a:solidFill>
              </a:rPr>
              <a:t>Medical</a:t>
            </a:r>
          </a:p>
        </p:txBody>
      </p:sp>
      <p:sp>
        <p:nvSpPr>
          <p:cNvPr id="3" name="Subtitle 2"/>
          <p:cNvSpPr>
            <a:spLocks noGrp="1"/>
          </p:cNvSpPr>
          <p:nvPr>
            <p:ph type="subTitle" idx="1"/>
          </p:nvPr>
        </p:nvSpPr>
        <p:spPr>
          <a:xfrm>
            <a:off x="1752600" y="1905000"/>
            <a:ext cx="4267200" cy="4648200"/>
          </a:xfrm>
        </p:spPr>
        <p:txBody>
          <a:bodyPr>
            <a:normAutofit fontScale="92500"/>
          </a:bodyPr>
          <a:lstStyle/>
          <a:p>
            <a:pPr algn="l"/>
            <a:r>
              <a:rPr lang="en-US" sz="2800" dirty="0"/>
              <a:t>An independent public trust health system serving north central Oklahoma</a:t>
            </a:r>
          </a:p>
          <a:p>
            <a:pPr marL="457200" indent="-457200" algn="l">
              <a:buFont typeface="Wingdings" panose="05000000000000000000" pitchFamily="2" charset="2"/>
              <a:buChar char="§"/>
            </a:pPr>
            <a:r>
              <a:rPr lang="en-US" sz="2800" dirty="0"/>
              <a:t>117 bed Main Campus Hospital</a:t>
            </a:r>
          </a:p>
          <a:p>
            <a:pPr marL="457200" indent="-457200" algn="l">
              <a:buFont typeface="Wingdings" panose="05000000000000000000" pitchFamily="2" charset="2"/>
              <a:buChar char="§"/>
            </a:pPr>
            <a:r>
              <a:rPr lang="en-US" sz="2800" dirty="0"/>
              <a:t>25 bed rural hospital</a:t>
            </a:r>
          </a:p>
          <a:p>
            <a:pPr marL="457200" indent="-457200" algn="l">
              <a:buFont typeface="Wingdings" panose="05000000000000000000" pitchFamily="2" charset="2"/>
              <a:buChar char="§"/>
            </a:pPr>
            <a:r>
              <a:rPr lang="en-US" sz="2800" dirty="0"/>
              <a:t>50 bed managed hospital</a:t>
            </a:r>
          </a:p>
          <a:p>
            <a:pPr marL="457200" indent="-457200" algn="l">
              <a:buFont typeface="Wingdings" panose="05000000000000000000" pitchFamily="2" charset="2"/>
              <a:buChar char="§"/>
            </a:pPr>
            <a:r>
              <a:rPr lang="en-US" sz="2800" dirty="0"/>
              <a:t>42 service locations </a:t>
            </a:r>
          </a:p>
          <a:p>
            <a:pPr marL="457200" indent="-457200" algn="l">
              <a:buFont typeface="Wingdings" panose="05000000000000000000" pitchFamily="2" charset="2"/>
              <a:buChar char="§"/>
            </a:pPr>
            <a:r>
              <a:rPr lang="en-US" sz="2800" dirty="0"/>
              <a:t>112 + employed providers</a:t>
            </a:r>
          </a:p>
          <a:p>
            <a:pPr marL="457200" indent="-457200" algn="l">
              <a:buFont typeface="Wingdings" panose="05000000000000000000" pitchFamily="2" charset="2"/>
              <a:buChar char="§"/>
            </a:pPr>
            <a:r>
              <a:rPr lang="en-US" sz="2800" dirty="0"/>
              <a:t>1600 employees</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57200"/>
            <a:ext cx="4257017"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a:extLst>
              <a:ext uri="{FF2B5EF4-FFF2-40B4-BE49-F238E27FC236}">
                <a16:creationId xmlns:a16="http://schemas.microsoft.com/office/drawing/2014/main" id="{A65F606C-84EE-4965-B5B6-63A63DFBFD9D}"/>
              </a:ext>
            </a:extLst>
          </p:cNvPr>
          <p:cNvSpPr>
            <a:spLocks noGrp="1"/>
          </p:cNvSpPr>
          <p:nvPr>
            <p:ph type="sldNum" sz="quarter" idx="12"/>
          </p:nvPr>
        </p:nvSpPr>
        <p:spPr/>
        <p:txBody>
          <a:bodyPr/>
          <a:lstStyle/>
          <a:p>
            <a:fld id="{900E3DA3-37CC-4D00-A18C-BFAD11A1B39C}" type="slidenum">
              <a:rPr lang="en-US" smtClean="0"/>
              <a:t>19</a:t>
            </a:fld>
            <a:endParaRPr lang="en-US"/>
          </a:p>
        </p:txBody>
      </p:sp>
    </p:spTree>
    <p:extLst>
      <p:ext uri="{BB962C8B-B14F-4D97-AF65-F5344CB8AC3E}">
        <p14:creationId xmlns:p14="http://schemas.microsoft.com/office/powerpoint/2010/main" val="1828272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A5C55-C0F3-4499-BD1B-47E59B6DF062}"/>
              </a:ext>
            </a:extLst>
          </p:cNvPr>
          <p:cNvSpPr>
            <a:spLocks noGrp="1"/>
          </p:cNvSpPr>
          <p:nvPr>
            <p:ph type="title"/>
          </p:nvPr>
        </p:nvSpPr>
        <p:spPr>
          <a:xfrm>
            <a:off x="1451579" y="428625"/>
            <a:ext cx="9603275" cy="1425129"/>
          </a:xfrm>
        </p:spPr>
        <p:txBody>
          <a:bodyPr>
            <a:normAutofit fontScale="90000"/>
          </a:bodyPr>
          <a:lstStyle/>
          <a:p>
            <a:r>
              <a:rPr lang="en-US" sz="3600" dirty="0"/>
              <a:t>Paying it forward – The power of One</a:t>
            </a:r>
            <a:br>
              <a:rPr lang="en-US" sz="3600" dirty="0"/>
            </a:br>
            <a:r>
              <a:rPr lang="en-US" sz="3600" dirty="0"/>
              <a:t>We can make a difference…  isn’t that why we are in healthcare</a:t>
            </a:r>
            <a:r>
              <a:rPr lang="en-US" dirty="0"/>
              <a:t>?</a:t>
            </a:r>
            <a:br>
              <a:rPr lang="en-US" dirty="0"/>
            </a:br>
            <a:endParaRPr lang="en-US" dirty="0"/>
          </a:p>
        </p:txBody>
      </p:sp>
      <p:sp>
        <p:nvSpPr>
          <p:cNvPr id="3" name="Content Placeholder 2">
            <a:extLst>
              <a:ext uri="{FF2B5EF4-FFF2-40B4-BE49-F238E27FC236}">
                <a16:creationId xmlns:a16="http://schemas.microsoft.com/office/drawing/2014/main" id="{B9A835A9-85A5-433B-B42C-BEA029F02494}"/>
              </a:ext>
            </a:extLst>
          </p:cNvPr>
          <p:cNvSpPr>
            <a:spLocks noGrp="1"/>
          </p:cNvSpPr>
          <p:nvPr>
            <p:ph idx="1"/>
          </p:nvPr>
        </p:nvSpPr>
        <p:spPr>
          <a:xfrm>
            <a:off x="1451579" y="2009776"/>
            <a:ext cx="9603275" cy="4043706"/>
          </a:xfrm>
        </p:spPr>
        <p:txBody>
          <a:bodyPr>
            <a:normAutofit fontScale="92500" lnSpcReduction="20000"/>
          </a:bodyPr>
          <a:lstStyle/>
          <a:p>
            <a:r>
              <a:rPr lang="en-US" dirty="0"/>
              <a:t>In 2017, we formed an Idaho-based, Family Foundation:</a:t>
            </a:r>
          </a:p>
          <a:p>
            <a:pPr lvl="1"/>
            <a:r>
              <a:rPr lang="en-US" sz="2200" dirty="0">
                <a:solidFill>
                  <a:srgbClr val="FF0000"/>
                </a:solidFill>
              </a:rPr>
              <a:t>The Patient Financial Navigator Foundation   Pfnfinc.com     All material – Free!</a:t>
            </a:r>
          </a:p>
          <a:p>
            <a:pPr lvl="1"/>
            <a:r>
              <a:rPr lang="en-US" dirty="0"/>
              <a:t>Mission:  To transform the hassle factor in healthcare – one patient, one family, one employer, one community at a time…thru education.</a:t>
            </a:r>
          </a:p>
          <a:p>
            <a:pPr lvl="1"/>
            <a:r>
              <a:rPr lang="en-US" dirty="0"/>
              <a:t>Host regional 3x yearly ‘Medicare 101, Social Security  and Assistance for Seniors” Boot camp. NO cost.  Working with many local healthcare contributors/faculty and the local college.  </a:t>
            </a:r>
          </a:p>
          <a:p>
            <a:pPr lvl="1"/>
            <a:r>
              <a:rPr lang="en-US" dirty="0"/>
              <a:t>Write ‘Health Care Buzz’ for a regional newspaper</a:t>
            </a:r>
          </a:p>
          <a:p>
            <a:pPr lvl="1"/>
            <a:r>
              <a:rPr lang="en-US" dirty="0"/>
              <a:t>Continue to reach out to employers – ‘Wellness Luncheons’ – and the Small Business Groups</a:t>
            </a:r>
          </a:p>
          <a:p>
            <a:pPr lvl="1"/>
            <a:r>
              <a:rPr lang="en-US" dirty="0"/>
              <a:t>Highlight  Women in Leadership -  Celebrate!    </a:t>
            </a:r>
          </a:p>
          <a:p>
            <a:pPr lvl="1"/>
            <a:r>
              <a:rPr lang="en-US" dirty="0"/>
              <a:t>High school seniors – next generation of engaged healthcare adults. Need taught!</a:t>
            </a:r>
          </a:p>
          <a:p>
            <a:pPr lvl="1"/>
            <a:r>
              <a:rPr lang="en-US" dirty="0"/>
              <a:t>Free webinars and speaking to associations on how they can be the change makers…free!</a:t>
            </a:r>
          </a:p>
          <a:p>
            <a:pPr lvl="1"/>
            <a:r>
              <a:rPr lang="en-US" dirty="0"/>
              <a:t>Be the example you want healthcare to look like – The power of One..  Creativity!</a:t>
            </a:r>
          </a:p>
        </p:txBody>
      </p:sp>
      <p:sp>
        <p:nvSpPr>
          <p:cNvPr id="4" name="Slide Number Placeholder 3">
            <a:extLst>
              <a:ext uri="{FF2B5EF4-FFF2-40B4-BE49-F238E27FC236}">
                <a16:creationId xmlns:a16="http://schemas.microsoft.com/office/drawing/2014/main" id="{83CDDE25-4BBA-4FC2-9226-C46BEEBB4F7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2545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Focus…Intentional Excellence</a:t>
            </a:r>
          </a:p>
        </p:txBody>
      </p:sp>
      <p:sp>
        <p:nvSpPr>
          <p:cNvPr id="3" name="Content Placeholder 2"/>
          <p:cNvSpPr>
            <a:spLocks noGrp="1"/>
          </p:cNvSpPr>
          <p:nvPr>
            <p:ph idx="1"/>
          </p:nvPr>
        </p:nvSpPr>
        <p:spPr/>
        <p:txBody>
          <a:bodyPr>
            <a:normAutofit fontScale="85000" lnSpcReduction="20000"/>
          </a:bodyPr>
          <a:lstStyle/>
          <a:p>
            <a:r>
              <a:rPr lang="en-US" sz="3600" dirty="0"/>
              <a:t>Modern Healthcare’s top 100 Best Places to Work –  8 years (3 years in top 25)</a:t>
            </a:r>
          </a:p>
          <a:p>
            <a:r>
              <a:rPr lang="en-US" sz="3600" dirty="0"/>
              <a:t>IBM Watson Top 100 Hospitals</a:t>
            </a:r>
          </a:p>
          <a:p>
            <a:r>
              <a:rPr lang="en-US" sz="3600" dirty="0"/>
              <a:t>Health Grades Outstanding Patient Experience Top 15 percent of hospitals</a:t>
            </a:r>
          </a:p>
          <a:p>
            <a:endParaRPr lang="en-US" dirty="0"/>
          </a:p>
          <a:p>
            <a:pPr marL="0" indent="0">
              <a:buNone/>
            </a:pPr>
            <a:r>
              <a:rPr lang="en-US" dirty="0">
                <a:solidFill>
                  <a:srgbClr val="002060"/>
                </a:solidFill>
              </a:rPr>
              <a:t>“</a:t>
            </a:r>
            <a:r>
              <a:rPr lang="en-US" sz="3100" i="1" dirty="0">
                <a:solidFill>
                  <a:srgbClr val="002060"/>
                </a:solidFill>
              </a:rPr>
              <a:t>Together we set our sights on intentional excellence – a heightened awareness of opportunities to surpass the expected and the dedication to see it through”</a:t>
            </a:r>
            <a:r>
              <a:rPr lang="en-US" sz="3100" dirty="0">
                <a:solidFill>
                  <a:srgbClr val="002060"/>
                </a:solidFill>
              </a:rPr>
              <a:t> </a:t>
            </a:r>
          </a:p>
          <a:p>
            <a:pPr marL="0" indent="0">
              <a:buNone/>
            </a:pPr>
            <a:r>
              <a:rPr lang="en-US" sz="3100" dirty="0">
                <a:solidFill>
                  <a:srgbClr val="002060"/>
                </a:solidFill>
              </a:rPr>
              <a:t>Denise Webber, CEO</a:t>
            </a:r>
          </a:p>
          <a:p>
            <a:pPr marL="0" indent="0">
              <a:buNone/>
            </a:pPr>
            <a:r>
              <a:rPr lang="en-US" sz="3100" dirty="0">
                <a:solidFill>
                  <a:srgbClr val="002060"/>
                </a:solidFill>
              </a:rPr>
              <a:t>Stillwater Medical</a:t>
            </a:r>
          </a:p>
        </p:txBody>
      </p:sp>
      <p:sp>
        <p:nvSpPr>
          <p:cNvPr id="4" name="Slide Number Placeholder 3">
            <a:extLst>
              <a:ext uri="{FF2B5EF4-FFF2-40B4-BE49-F238E27FC236}">
                <a16:creationId xmlns:a16="http://schemas.microsoft.com/office/drawing/2014/main" id="{80BCC516-3760-4266-8F36-E048E13A3D78}"/>
              </a:ext>
            </a:extLst>
          </p:cNvPr>
          <p:cNvSpPr>
            <a:spLocks noGrp="1"/>
          </p:cNvSpPr>
          <p:nvPr>
            <p:ph type="sldNum" sz="quarter" idx="12"/>
          </p:nvPr>
        </p:nvSpPr>
        <p:spPr/>
        <p:txBody>
          <a:bodyPr/>
          <a:lstStyle/>
          <a:p>
            <a:fld id="{900E3DA3-37CC-4D00-A18C-BFAD11A1B39C}" type="slidenum">
              <a:rPr lang="en-US" smtClean="0"/>
              <a:t>20</a:t>
            </a:fld>
            <a:endParaRPr lang="en-US"/>
          </a:p>
        </p:txBody>
      </p:sp>
    </p:spTree>
    <p:extLst>
      <p:ext uri="{BB962C8B-B14F-4D97-AF65-F5344CB8AC3E}">
        <p14:creationId xmlns:p14="http://schemas.microsoft.com/office/powerpoint/2010/main" val="3706766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Our Healthcare Disruption Challenges</a:t>
            </a:r>
          </a:p>
        </p:txBody>
      </p:sp>
      <p:sp>
        <p:nvSpPr>
          <p:cNvPr id="3" name="Content Placeholder 2"/>
          <p:cNvSpPr>
            <a:spLocks noGrp="1"/>
          </p:cNvSpPr>
          <p:nvPr>
            <p:ph sz="half" idx="1"/>
          </p:nvPr>
        </p:nvSpPr>
        <p:spPr>
          <a:ln w="19050" cmpd="sng">
            <a:solidFill>
              <a:schemeClr val="tx1"/>
            </a:solidFill>
          </a:ln>
        </p:spPr>
        <p:txBody>
          <a:bodyPr>
            <a:noAutofit/>
          </a:bodyPr>
          <a:lstStyle/>
          <a:p>
            <a:r>
              <a:rPr lang="en-US" sz="2000" dirty="0"/>
              <a:t>6 different electronic health records across our health system entities.</a:t>
            </a:r>
          </a:p>
          <a:p>
            <a:pPr marL="0" indent="0">
              <a:buNone/>
            </a:pPr>
            <a:endParaRPr lang="en-US" sz="2000" dirty="0"/>
          </a:p>
          <a:p>
            <a:r>
              <a:rPr lang="en-US" sz="2000" dirty="0"/>
              <a:t>Payer authorization delays for patient outpatient testing.</a:t>
            </a:r>
          </a:p>
          <a:p>
            <a:pPr marL="0" indent="0">
              <a:buNone/>
            </a:pPr>
            <a:endParaRPr lang="en-US" sz="2000" dirty="0"/>
          </a:p>
          <a:p>
            <a:r>
              <a:rPr lang="en-US" sz="2000" dirty="0"/>
              <a:t>Creating a Consolidated Business Office (CBO) altered the “real time” revenue cycle charge capture, coding and patient account communication within each provider setting.</a:t>
            </a:r>
          </a:p>
        </p:txBody>
      </p:sp>
      <p:sp>
        <p:nvSpPr>
          <p:cNvPr id="4" name="Content Placeholder 3"/>
          <p:cNvSpPr>
            <a:spLocks noGrp="1"/>
          </p:cNvSpPr>
          <p:nvPr>
            <p:ph sz="half" idx="2"/>
          </p:nvPr>
        </p:nvSpPr>
        <p:spPr>
          <a:ln w="19050" cmpd="sng">
            <a:solidFill>
              <a:schemeClr val="tx1"/>
            </a:solidFill>
          </a:ln>
        </p:spPr>
        <p:txBody>
          <a:bodyPr>
            <a:noAutofit/>
          </a:bodyPr>
          <a:lstStyle/>
          <a:p>
            <a:r>
              <a:rPr lang="en-US" sz="1800" dirty="0"/>
              <a:t>Patients must navigate multiple portals. </a:t>
            </a:r>
          </a:p>
          <a:p>
            <a:pPr marL="0" indent="0">
              <a:buNone/>
            </a:pPr>
            <a:endParaRPr lang="en-US" sz="1800" dirty="0"/>
          </a:p>
          <a:p>
            <a:r>
              <a:rPr lang="en-US" sz="1800" dirty="0"/>
              <a:t>Difficulty closing the loop on physician referrals .</a:t>
            </a:r>
          </a:p>
          <a:p>
            <a:endParaRPr lang="en-US" sz="1800" dirty="0"/>
          </a:p>
          <a:p>
            <a:r>
              <a:rPr lang="en-US" sz="1800" dirty="0"/>
              <a:t>Patient demographics and insurance discrepancies. No “reliable source of truth for patient demographic identifiers” across EHR systems.</a:t>
            </a:r>
          </a:p>
          <a:p>
            <a:pPr marL="0" indent="0">
              <a:buNone/>
            </a:pPr>
            <a:endParaRPr lang="en-US" sz="1800" dirty="0"/>
          </a:p>
          <a:p>
            <a:r>
              <a:rPr lang="en-US" sz="1800" dirty="0"/>
              <a:t>Limited Interoperability forces manual workarounds and back-end processing to lessen impact on patients, providers and patient care.</a:t>
            </a:r>
          </a:p>
        </p:txBody>
      </p:sp>
      <p:sp>
        <p:nvSpPr>
          <p:cNvPr id="5" name="Slide Number Placeholder 4">
            <a:extLst>
              <a:ext uri="{FF2B5EF4-FFF2-40B4-BE49-F238E27FC236}">
                <a16:creationId xmlns:a16="http://schemas.microsoft.com/office/drawing/2014/main" id="{A88B1D58-3D04-49A2-8618-DEE726F57DDA}"/>
              </a:ext>
            </a:extLst>
          </p:cNvPr>
          <p:cNvSpPr>
            <a:spLocks noGrp="1"/>
          </p:cNvSpPr>
          <p:nvPr>
            <p:ph type="sldNum" sz="quarter" idx="12"/>
          </p:nvPr>
        </p:nvSpPr>
        <p:spPr/>
        <p:txBody>
          <a:bodyPr/>
          <a:lstStyle/>
          <a:p>
            <a:fld id="{900E3DA3-37CC-4D00-A18C-BFAD11A1B39C}" type="slidenum">
              <a:rPr lang="en-US" smtClean="0"/>
              <a:t>21</a:t>
            </a:fld>
            <a:endParaRPr lang="en-US"/>
          </a:p>
        </p:txBody>
      </p:sp>
    </p:spTree>
    <p:extLst>
      <p:ext uri="{BB962C8B-B14F-4D97-AF65-F5344CB8AC3E}">
        <p14:creationId xmlns:p14="http://schemas.microsoft.com/office/powerpoint/2010/main" val="1508413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Interoperability???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1" y="1574794"/>
            <a:ext cx="6062159" cy="4551370"/>
          </a:xfrm>
        </p:spPr>
      </p:pic>
      <p:sp>
        <p:nvSpPr>
          <p:cNvPr id="3" name="Slide Number Placeholder 2">
            <a:extLst>
              <a:ext uri="{FF2B5EF4-FFF2-40B4-BE49-F238E27FC236}">
                <a16:creationId xmlns:a16="http://schemas.microsoft.com/office/drawing/2014/main" id="{7D3C9FA0-34DC-481A-B4D0-E68D8A9B6B20}"/>
              </a:ext>
            </a:extLst>
          </p:cNvPr>
          <p:cNvSpPr>
            <a:spLocks noGrp="1"/>
          </p:cNvSpPr>
          <p:nvPr>
            <p:ph type="sldNum" sz="quarter" idx="12"/>
          </p:nvPr>
        </p:nvSpPr>
        <p:spPr/>
        <p:txBody>
          <a:bodyPr/>
          <a:lstStyle/>
          <a:p>
            <a:fld id="{900E3DA3-37CC-4D00-A18C-BFAD11A1B39C}" type="slidenum">
              <a:rPr lang="en-US" smtClean="0"/>
              <a:t>22</a:t>
            </a:fld>
            <a:endParaRPr lang="en-US"/>
          </a:p>
        </p:txBody>
      </p:sp>
    </p:spTree>
    <p:extLst>
      <p:ext uri="{BB962C8B-B14F-4D97-AF65-F5344CB8AC3E}">
        <p14:creationId xmlns:p14="http://schemas.microsoft.com/office/powerpoint/2010/main" val="3695249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Interoperability Definition…</a:t>
            </a:r>
          </a:p>
        </p:txBody>
      </p:sp>
      <p:sp>
        <p:nvSpPr>
          <p:cNvPr id="3" name="Content Placeholder 2"/>
          <p:cNvSpPr>
            <a:spLocks noGrp="1"/>
          </p:cNvSpPr>
          <p:nvPr>
            <p:ph idx="1"/>
          </p:nvPr>
        </p:nvSpPr>
        <p:spPr>
          <a:xfrm>
            <a:off x="1981200" y="1371600"/>
            <a:ext cx="8229600" cy="4953000"/>
          </a:xfrm>
        </p:spPr>
        <p:txBody>
          <a:bodyPr>
            <a:normAutofit fontScale="62500" lnSpcReduction="20000"/>
          </a:bodyPr>
          <a:lstStyle/>
          <a:p>
            <a:r>
              <a:rPr lang="en-US" dirty="0"/>
              <a:t>As proposed in 2019 by Health Information and Management Systems Society (HIMSS): </a:t>
            </a:r>
          </a:p>
          <a:p>
            <a:pPr marL="0" indent="0">
              <a:buNone/>
            </a:pPr>
            <a:r>
              <a:rPr lang="en-US" i="1" dirty="0"/>
              <a:t>“the ability of different information systems, devices and applications to connect within and across organizations”</a:t>
            </a:r>
          </a:p>
          <a:p>
            <a:endParaRPr lang="en-US" dirty="0"/>
          </a:p>
          <a:p>
            <a:r>
              <a:rPr lang="en-US" b="1" dirty="0"/>
              <a:t>Stillwater Medical’s Interoperability Objective to reduce healthcare disruption for patients and providers</a:t>
            </a:r>
            <a:r>
              <a:rPr lang="en-US" dirty="0"/>
              <a:t>:</a:t>
            </a:r>
          </a:p>
          <a:p>
            <a:pPr marL="0" indent="0">
              <a:buNone/>
            </a:pPr>
            <a:r>
              <a:rPr lang="en-US" dirty="0"/>
              <a:t>“</a:t>
            </a:r>
            <a:r>
              <a:rPr lang="en-US" i="1" dirty="0"/>
              <a:t>Optimize our existing systems and enhance the ability to share and access patient information across our organization to:</a:t>
            </a:r>
          </a:p>
          <a:p>
            <a:pPr marL="0" indent="0">
              <a:buNone/>
            </a:pPr>
            <a:endParaRPr lang="en-US" i="1" dirty="0"/>
          </a:p>
          <a:p>
            <a:pPr>
              <a:buFont typeface="Wingdings" panose="05000000000000000000" pitchFamily="2" charset="2"/>
              <a:buChar char="ü"/>
            </a:pPr>
            <a:r>
              <a:rPr lang="en-US" i="1" dirty="0"/>
              <a:t>Implement a single patient communication portal</a:t>
            </a:r>
          </a:p>
          <a:p>
            <a:pPr>
              <a:buFont typeface="Wingdings" panose="05000000000000000000" pitchFamily="2" charset="2"/>
              <a:buChar char="ü"/>
            </a:pPr>
            <a:r>
              <a:rPr lang="en-US" i="1" dirty="0"/>
              <a:t>Identify patients across all systems and service areas through a single patient identifier</a:t>
            </a:r>
          </a:p>
          <a:p>
            <a:pPr>
              <a:buFont typeface="Wingdings" panose="05000000000000000000" pitchFamily="2" charset="2"/>
              <a:buChar char="ü"/>
            </a:pPr>
            <a:r>
              <a:rPr lang="en-US" i="1" dirty="0"/>
              <a:t>Optimize business intelligence tools  to analyze data across all systems</a:t>
            </a:r>
          </a:p>
          <a:p>
            <a:pPr>
              <a:buFont typeface="Wingdings" panose="05000000000000000000" pitchFamily="2" charset="2"/>
              <a:buChar char="ü"/>
            </a:pPr>
            <a:r>
              <a:rPr lang="en-US" i="1" dirty="0"/>
              <a:t>Seamlessly connect patients, providers, tools and EHRs across Stillwater Medical entities to “close the loop” in the patient care cycle</a:t>
            </a:r>
            <a:endParaRPr lang="en-US" dirty="0"/>
          </a:p>
        </p:txBody>
      </p:sp>
      <p:sp>
        <p:nvSpPr>
          <p:cNvPr id="4" name="Slide Number Placeholder 3">
            <a:extLst>
              <a:ext uri="{FF2B5EF4-FFF2-40B4-BE49-F238E27FC236}">
                <a16:creationId xmlns:a16="http://schemas.microsoft.com/office/drawing/2014/main" id="{661FC3F6-2B19-4B12-9C11-D1205CDE9EB2}"/>
              </a:ext>
            </a:extLst>
          </p:cNvPr>
          <p:cNvSpPr>
            <a:spLocks noGrp="1"/>
          </p:cNvSpPr>
          <p:nvPr>
            <p:ph type="sldNum" sz="quarter" idx="12"/>
          </p:nvPr>
        </p:nvSpPr>
        <p:spPr/>
        <p:txBody>
          <a:bodyPr/>
          <a:lstStyle/>
          <a:p>
            <a:fld id="{900E3DA3-37CC-4D00-A18C-BFAD11A1B39C}" type="slidenum">
              <a:rPr lang="en-US" smtClean="0"/>
              <a:t>23</a:t>
            </a:fld>
            <a:endParaRPr lang="en-US"/>
          </a:p>
        </p:txBody>
      </p:sp>
    </p:spTree>
    <p:extLst>
      <p:ext uri="{BB962C8B-B14F-4D97-AF65-F5344CB8AC3E}">
        <p14:creationId xmlns:p14="http://schemas.microsoft.com/office/powerpoint/2010/main" val="1858828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Provider Information Challenges Become Patient Care Disrupters</a:t>
            </a:r>
          </a:p>
        </p:txBody>
      </p:sp>
      <p:sp>
        <p:nvSpPr>
          <p:cNvPr id="3" name="Content Placeholder 2"/>
          <p:cNvSpPr>
            <a:spLocks noGrp="1"/>
          </p:cNvSpPr>
          <p:nvPr>
            <p:ph idx="1"/>
          </p:nvPr>
        </p:nvSpPr>
        <p:spPr>
          <a:xfrm>
            <a:off x="1981200" y="1447800"/>
            <a:ext cx="8229600" cy="5181600"/>
          </a:xfrm>
        </p:spPr>
        <p:txBody>
          <a:bodyPr>
            <a:noAutofit/>
          </a:bodyPr>
          <a:lstStyle/>
          <a:p>
            <a:pPr marL="0" indent="0">
              <a:buNone/>
            </a:pPr>
            <a:r>
              <a:rPr lang="en-US" sz="2000" b="1" dirty="0"/>
              <a:t>Issue</a:t>
            </a:r>
            <a:r>
              <a:rPr lang="en-US" sz="2000" dirty="0"/>
              <a:t>: </a:t>
            </a:r>
            <a:r>
              <a:rPr lang="en-US" sz="2000" i="1" dirty="0"/>
              <a:t>8-10% of lab results and patient result calls are delayed due to the inability to match key patient identifiers between hospital reference lab and clinic systems.</a:t>
            </a:r>
          </a:p>
          <a:p>
            <a:endParaRPr lang="en-US" sz="2000" b="1" dirty="0"/>
          </a:p>
          <a:p>
            <a:pPr marL="0" indent="0">
              <a:buNone/>
            </a:pPr>
            <a:r>
              <a:rPr lang="en-US" sz="2000" b="1" dirty="0"/>
              <a:t>Solutions in Progress</a:t>
            </a:r>
            <a:r>
              <a:rPr lang="en-US" sz="2000" dirty="0"/>
              <a:t>:   </a:t>
            </a:r>
          </a:p>
          <a:p>
            <a:pPr>
              <a:buFont typeface="Wingdings" panose="05000000000000000000" pitchFamily="2" charset="2"/>
              <a:buChar char="q"/>
            </a:pPr>
            <a:r>
              <a:rPr lang="en-US" sz="2000" dirty="0"/>
              <a:t>Standardize required demographic data captured during scheduling/registration – map fields between systems and align field population to aid in matching and returning test results to various EMRs.</a:t>
            </a:r>
          </a:p>
          <a:p>
            <a:pPr marL="0" indent="0">
              <a:buNone/>
            </a:pPr>
            <a:endParaRPr lang="en-US" sz="2000" dirty="0"/>
          </a:p>
          <a:p>
            <a:pPr>
              <a:buFont typeface="Wingdings" panose="05000000000000000000" pitchFamily="2" charset="2"/>
              <a:buChar char="q"/>
            </a:pPr>
            <a:r>
              <a:rPr lang="en-US" sz="2000" dirty="0"/>
              <a:t>Optimize hospital reference lab process by eliminating multiple mnemonics in lab charge master to allow one-to-one match for CPT on physician order to corresponding test mnemonic in Lab system.</a:t>
            </a:r>
          </a:p>
          <a:p>
            <a:pPr>
              <a:buFont typeface="Wingdings" panose="05000000000000000000" pitchFamily="2" charset="2"/>
              <a:buChar char="q"/>
            </a:pPr>
            <a:endParaRPr lang="en-US" sz="2000" dirty="0"/>
          </a:p>
          <a:p>
            <a:pPr>
              <a:buFont typeface="Wingdings" panose="05000000000000000000" pitchFamily="2" charset="2"/>
              <a:buChar char="q"/>
            </a:pPr>
            <a:r>
              <a:rPr lang="en-US" sz="2000" dirty="0"/>
              <a:t>Implement a single patient identifier across Stillwater Medical systems to match patients records, orders, tests and images.</a:t>
            </a:r>
          </a:p>
        </p:txBody>
      </p:sp>
      <p:sp>
        <p:nvSpPr>
          <p:cNvPr id="4" name="Slide Number Placeholder 3">
            <a:extLst>
              <a:ext uri="{FF2B5EF4-FFF2-40B4-BE49-F238E27FC236}">
                <a16:creationId xmlns:a16="http://schemas.microsoft.com/office/drawing/2014/main" id="{6076F48F-9286-4512-8B92-2DEA53EF8048}"/>
              </a:ext>
            </a:extLst>
          </p:cNvPr>
          <p:cNvSpPr>
            <a:spLocks noGrp="1"/>
          </p:cNvSpPr>
          <p:nvPr>
            <p:ph type="sldNum" sz="quarter" idx="12"/>
          </p:nvPr>
        </p:nvSpPr>
        <p:spPr/>
        <p:txBody>
          <a:bodyPr/>
          <a:lstStyle/>
          <a:p>
            <a:fld id="{900E3DA3-37CC-4D00-A18C-BFAD11A1B39C}" type="slidenum">
              <a:rPr lang="en-US" smtClean="0"/>
              <a:t>24</a:t>
            </a:fld>
            <a:endParaRPr lang="en-US"/>
          </a:p>
        </p:txBody>
      </p:sp>
    </p:spTree>
    <p:extLst>
      <p:ext uri="{BB962C8B-B14F-4D97-AF65-F5344CB8AC3E}">
        <p14:creationId xmlns:p14="http://schemas.microsoft.com/office/powerpoint/2010/main" val="651374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Increase Patient Trust…”Ask One Time”</a:t>
            </a:r>
          </a:p>
        </p:txBody>
      </p:sp>
      <p:sp>
        <p:nvSpPr>
          <p:cNvPr id="3" name="Content Placeholder 2"/>
          <p:cNvSpPr>
            <a:spLocks noGrp="1"/>
          </p:cNvSpPr>
          <p:nvPr>
            <p:ph idx="1"/>
          </p:nvPr>
        </p:nvSpPr>
        <p:spPr>
          <a:xfrm>
            <a:off x="1981200" y="1600200"/>
            <a:ext cx="8229600" cy="4800600"/>
          </a:xfrm>
        </p:spPr>
        <p:txBody>
          <a:bodyPr>
            <a:normAutofit fontScale="62500" lnSpcReduction="20000"/>
          </a:bodyPr>
          <a:lstStyle/>
          <a:p>
            <a:pPr marL="0" indent="0">
              <a:buNone/>
            </a:pPr>
            <a:r>
              <a:rPr lang="en-US" b="1" dirty="0"/>
              <a:t>Issue</a:t>
            </a:r>
            <a:r>
              <a:rPr lang="en-US" dirty="0"/>
              <a:t>: In response to patient concerns, A recent Lean Team “Gemba Walk” following patients from ER through ancillary and clinic follow-up visits to specialist and outpatient surgery encounters found that a patient may be asked to repeat demographic, medication and health history information up to 7 times through the continuum of care.</a:t>
            </a:r>
          </a:p>
          <a:p>
            <a:pPr marL="0" indent="0">
              <a:buNone/>
            </a:pPr>
            <a:endParaRPr lang="en-US" dirty="0"/>
          </a:p>
          <a:p>
            <a:pPr marL="0" indent="0">
              <a:buNone/>
            </a:pPr>
            <a:r>
              <a:rPr lang="en-US" b="1" u="sng" dirty="0"/>
              <a:t>Solutions in Progress</a:t>
            </a:r>
            <a:r>
              <a:rPr lang="en-US" dirty="0"/>
              <a:t>:</a:t>
            </a:r>
          </a:p>
          <a:p>
            <a:pPr>
              <a:buFont typeface="Wingdings" panose="05000000000000000000" pitchFamily="2" charset="2"/>
              <a:buChar char="q"/>
            </a:pPr>
            <a:r>
              <a:rPr lang="en-US" dirty="0"/>
              <a:t>Enhance our patient focused culture to improve reliability of demographic data across all systems. Identify a single source of truth.</a:t>
            </a:r>
          </a:p>
          <a:p>
            <a:pPr>
              <a:buFont typeface="Wingdings" panose="05000000000000000000" pitchFamily="2" charset="2"/>
              <a:buChar char="q"/>
            </a:pPr>
            <a:r>
              <a:rPr lang="en-US" dirty="0"/>
              <a:t>Ensure that any patient medical history updates captured on paper are consistently updated in systems.</a:t>
            </a:r>
          </a:p>
          <a:p>
            <a:pPr>
              <a:buFont typeface="Wingdings" panose="05000000000000000000" pitchFamily="2" charset="2"/>
              <a:buChar char="q"/>
            </a:pPr>
            <a:r>
              <a:rPr lang="en-US" dirty="0"/>
              <a:t>Read and acknowledge a patient’s EHR information and ask only clarifying questions.</a:t>
            </a:r>
          </a:p>
          <a:p>
            <a:pPr>
              <a:buFont typeface="Wingdings" panose="05000000000000000000" pitchFamily="2" charset="2"/>
              <a:buChar char="q"/>
            </a:pPr>
            <a:r>
              <a:rPr lang="en-US" dirty="0"/>
              <a:t>Configure and implement a single patient portal to be shared across all Stillwater Medical locations/systems for pre-service and post service patient communication, education, results, demographic and medical history updates and schedules.  </a:t>
            </a:r>
          </a:p>
        </p:txBody>
      </p:sp>
      <p:sp>
        <p:nvSpPr>
          <p:cNvPr id="4" name="Slide Number Placeholder 3">
            <a:extLst>
              <a:ext uri="{FF2B5EF4-FFF2-40B4-BE49-F238E27FC236}">
                <a16:creationId xmlns:a16="http://schemas.microsoft.com/office/drawing/2014/main" id="{70D652BF-5FFE-4330-AFA9-A3DE5ED7DEB0}"/>
              </a:ext>
            </a:extLst>
          </p:cNvPr>
          <p:cNvSpPr>
            <a:spLocks noGrp="1"/>
          </p:cNvSpPr>
          <p:nvPr>
            <p:ph type="sldNum" sz="quarter" idx="12"/>
          </p:nvPr>
        </p:nvSpPr>
        <p:spPr/>
        <p:txBody>
          <a:bodyPr/>
          <a:lstStyle/>
          <a:p>
            <a:fld id="{900E3DA3-37CC-4D00-A18C-BFAD11A1B39C}" type="slidenum">
              <a:rPr lang="en-US" smtClean="0"/>
              <a:t>25</a:t>
            </a:fld>
            <a:endParaRPr lang="en-US"/>
          </a:p>
        </p:txBody>
      </p:sp>
    </p:spTree>
    <p:extLst>
      <p:ext uri="{BB962C8B-B14F-4D97-AF65-F5344CB8AC3E}">
        <p14:creationId xmlns:p14="http://schemas.microsoft.com/office/powerpoint/2010/main" val="458589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ave a great day image">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43801" y="3352801"/>
            <a:ext cx="2474907" cy="28721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401" y="990600"/>
            <a:ext cx="4458465" cy="3600986"/>
          </a:xfrm>
          <a:prstGeom prst="rect">
            <a:avLst/>
          </a:prstGeom>
          <a:noFill/>
        </p:spPr>
        <p:txBody>
          <a:bodyPr wrap="none" rtlCol="0">
            <a:spAutoFit/>
          </a:bodyPr>
          <a:lstStyle/>
          <a:p>
            <a:pPr defTabSz="914400"/>
            <a:r>
              <a:rPr lang="en-US" sz="2000" b="1" i="1" dirty="0">
                <a:solidFill>
                  <a:prstClr val="black"/>
                </a:solidFill>
                <a:latin typeface="Calibri"/>
              </a:rPr>
              <a:t>For Encouragement Anytime:</a:t>
            </a:r>
          </a:p>
          <a:p>
            <a:pPr defTabSz="914400"/>
            <a:endParaRPr lang="en-US" sz="2000" b="1" dirty="0">
              <a:solidFill>
                <a:prstClr val="black"/>
              </a:solidFill>
              <a:latin typeface="Calibri"/>
            </a:endParaRPr>
          </a:p>
          <a:p>
            <a:pPr defTabSz="914400"/>
            <a:r>
              <a:rPr lang="en-US" sz="2000" b="1" dirty="0">
                <a:solidFill>
                  <a:prstClr val="black"/>
                </a:solidFill>
                <a:latin typeface="Calibri"/>
              </a:rPr>
              <a:t>Tamie Young, FHFMA</a:t>
            </a:r>
          </a:p>
          <a:p>
            <a:pPr defTabSz="914400"/>
            <a:r>
              <a:rPr lang="en-US" sz="2000" b="1" dirty="0">
                <a:solidFill>
                  <a:prstClr val="black"/>
                </a:solidFill>
                <a:latin typeface="Calibri"/>
              </a:rPr>
              <a:t>Assistant Administrator – Revenue Cycle</a:t>
            </a:r>
          </a:p>
          <a:p>
            <a:pPr defTabSz="914400"/>
            <a:r>
              <a:rPr lang="en-US" sz="2000" b="1" dirty="0">
                <a:solidFill>
                  <a:prstClr val="black"/>
                </a:solidFill>
                <a:latin typeface="Calibri"/>
                <a:hlinkClick r:id="rId4"/>
              </a:rPr>
              <a:t>tdyoung@stillwater-medical.org</a:t>
            </a:r>
            <a:endParaRPr lang="en-US" sz="2000" b="1" dirty="0">
              <a:solidFill>
                <a:prstClr val="black"/>
              </a:solidFill>
              <a:latin typeface="Calibri"/>
            </a:endParaRPr>
          </a:p>
          <a:p>
            <a:pPr defTabSz="914400"/>
            <a:r>
              <a:rPr lang="en-US" sz="2000" b="1" dirty="0">
                <a:solidFill>
                  <a:prstClr val="black"/>
                </a:solidFill>
                <a:latin typeface="Calibri"/>
              </a:rPr>
              <a:t>405-533-6097</a:t>
            </a:r>
          </a:p>
          <a:p>
            <a:pPr defTabSz="914400"/>
            <a:endParaRPr lang="en-US" dirty="0">
              <a:solidFill>
                <a:prstClr val="black"/>
              </a:solidFill>
              <a:latin typeface="Calibri"/>
            </a:endParaRPr>
          </a:p>
          <a:p>
            <a:pPr defTabSz="914400"/>
            <a:endParaRPr lang="en-US" dirty="0">
              <a:solidFill>
                <a:prstClr val="black"/>
              </a:solidFill>
              <a:latin typeface="Calibri"/>
            </a:endParaRPr>
          </a:p>
          <a:p>
            <a:pPr defTabSz="914400"/>
            <a:r>
              <a:rPr lang="en-US" b="1" dirty="0">
                <a:solidFill>
                  <a:prstClr val="black"/>
                </a:solidFill>
                <a:latin typeface="Calibri"/>
              </a:rPr>
              <a:t>Stillwater </a:t>
            </a:r>
            <a:r>
              <a:rPr lang="en-US" b="1" dirty="0">
                <a:solidFill>
                  <a:srgbClr val="C00000"/>
                </a:solidFill>
                <a:latin typeface="Calibri"/>
              </a:rPr>
              <a:t>Medical</a:t>
            </a:r>
            <a:endParaRPr lang="en-US" b="1" dirty="0">
              <a:solidFill>
                <a:prstClr val="black"/>
              </a:solidFill>
              <a:latin typeface="Calibri"/>
            </a:endParaRPr>
          </a:p>
          <a:p>
            <a:pPr defTabSz="914400"/>
            <a:r>
              <a:rPr lang="en-US" b="1" dirty="0">
                <a:solidFill>
                  <a:prstClr val="black"/>
                </a:solidFill>
                <a:latin typeface="Calibri"/>
              </a:rPr>
              <a:t>Stillwater, Oklahoma</a:t>
            </a:r>
          </a:p>
          <a:p>
            <a:pPr defTabSz="914400"/>
            <a:endParaRPr lang="en-US" dirty="0">
              <a:solidFill>
                <a:prstClr val="black"/>
              </a:solidFill>
              <a:latin typeface="Calibri"/>
            </a:endParaRPr>
          </a:p>
          <a:p>
            <a:pPr defTabSz="914400"/>
            <a:endParaRPr lang="en-US" dirty="0">
              <a:solidFill>
                <a:prstClr val="black"/>
              </a:solidFill>
              <a:latin typeface="Calibri"/>
            </a:endParaRPr>
          </a:p>
        </p:txBody>
      </p:sp>
      <p:sp>
        <p:nvSpPr>
          <p:cNvPr id="3" name="Slide Number Placeholder 2">
            <a:extLst>
              <a:ext uri="{FF2B5EF4-FFF2-40B4-BE49-F238E27FC236}">
                <a16:creationId xmlns:a16="http://schemas.microsoft.com/office/drawing/2014/main" id="{8E6A3BE0-1C27-497A-93A9-108265470738}"/>
              </a:ext>
            </a:extLst>
          </p:cNvPr>
          <p:cNvSpPr>
            <a:spLocks noGrp="1"/>
          </p:cNvSpPr>
          <p:nvPr>
            <p:ph type="sldNum" sz="quarter" idx="12"/>
          </p:nvPr>
        </p:nvSpPr>
        <p:spPr/>
        <p:txBody>
          <a:bodyPr/>
          <a:lstStyle/>
          <a:p>
            <a:fld id="{900E3DA3-37CC-4D00-A18C-BFAD11A1B39C}" type="slidenum">
              <a:rPr lang="en-US" smtClean="0"/>
              <a:t>26</a:t>
            </a:fld>
            <a:endParaRPr lang="en-US"/>
          </a:p>
        </p:txBody>
      </p:sp>
    </p:spTree>
    <p:extLst>
      <p:ext uri="{BB962C8B-B14F-4D97-AF65-F5344CB8AC3E}">
        <p14:creationId xmlns:p14="http://schemas.microsoft.com/office/powerpoint/2010/main" val="86265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26831" y="474027"/>
            <a:ext cx="10573776" cy="948055"/>
          </a:xfrm>
        </p:spPr>
        <p:txBody>
          <a:bodyPr/>
          <a:lstStyle/>
          <a:p>
            <a:r>
              <a:rPr lang="en-US" dirty="0">
                <a:solidFill>
                  <a:schemeClr val="accent4">
                    <a:lumMod val="50000"/>
                  </a:schemeClr>
                </a:solidFill>
              </a:rPr>
              <a:t>Building a Healthier Community</a:t>
            </a:r>
          </a:p>
        </p:txBody>
      </p:sp>
      <p:pic>
        <p:nvPicPr>
          <p:cNvPr id="5" name="Picture 4">
            <a:extLst>
              <a:ext uri="{FF2B5EF4-FFF2-40B4-BE49-F238E27FC236}">
                <a16:creationId xmlns:a16="http://schemas.microsoft.com/office/drawing/2014/main" id="{65732E0B-A6A3-44BA-A948-7B07F084DD87}"/>
              </a:ext>
            </a:extLst>
          </p:cNvPr>
          <p:cNvPicPr>
            <a:picLocks noChangeAspect="1"/>
          </p:cNvPicPr>
          <p:nvPr/>
        </p:nvPicPr>
        <p:blipFill>
          <a:blip r:embed="rId3"/>
          <a:stretch>
            <a:fillRect/>
          </a:stretch>
        </p:blipFill>
        <p:spPr>
          <a:xfrm>
            <a:off x="8275393" y="159323"/>
            <a:ext cx="3706689" cy="1188823"/>
          </a:xfrm>
          <a:prstGeom prst="rect">
            <a:avLst/>
          </a:prstGeom>
        </p:spPr>
      </p:pic>
    </p:spTree>
    <p:extLst>
      <p:ext uri="{BB962C8B-B14F-4D97-AF65-F5344CB8AC3E}">
        <p14:creationId xmlns:p14="http://schemas.microsoft.com/office/powerpoint/2010/main" val="630855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3DC1-C089-4CBC-A595-6239418C54F2}"/>
              </a:ext>
            </a:extLst>
          </p:cNvPr>
          <p:cNvSpPr>
            <a:spLocks noGrp="1"/>
          </p:cNvSpPr>
          <p:nvPr>
            <p:ph type="title"/>
          </p:nvPr>
        </p:nvSpPr>
        <p:spPr/>
        <p:txBody>
          <a:bodyPr/>
          <a:lstStyle/>
          <a:p>
            <a:r>
              <a:rPr lang="en-US" dirty="0"/>
              <a:t>Most Recent Recognition and Awards</a:t>
            </a:r>
          </a:p>
        </p:txBody>
      </p:sp>
      <p:pic>
        <p:nvPicPr>
          <p:cNvPr id="4" name="Content Placeholder 3">
            <a:extLst>
              <a:ext uri="{FF2B5EF4-FFF2-40B4-BE49-F238E27FC236}">
                <a16:creationId xmlns:a16="http://schemas.microsoft.com/office/drawing/2014/main" id="{32E99C71-F787-4610-9ADC-B1146BECD905}"/>
              </a:ext>
            </a:extLst>
          </p:cNvPr>
          <p:cNvPicPr>
            <a:picLocks noGrp="1" noChangeAspect="1"/>
          </p:cNvPicPr>
          <p:nvPr>
            <p:ph idx="1"/>
          </p:nvPr>
        </p:nvPicPr>
        <p:blipFill>
          <a:blip r:embed="rId2"/>
          <a:stretch>
            <a:fillRect/>
          </a:stretch>
        </p:blipFill>
        <p:spPr>
          <a:xfrm>
            <a:off x="0" y="1359877"/>
            <a:ext cx="12192000" cy="5498123"/>
          </a:xfrm>
          <a:prstGeom prst="rect">
            <a:avLst/>
          </a:prstGeom>
        </p:spPr>
      </p:pic>
      <p:sp>
        <p:nvSpPr>
          <p:cNvPr id="3" name="Slide Number Placeholder 2">
            <a:extLst>
              <a:ext uri="{FF2B5EF4-FFF2-40B4-BE49-F238E27FC236}">
                <a16:creationId xmlns:a16="http://schemas.microsoft.com/office/drawing/2014/main" id="{F789AFC6-0A34-43D6-B742-2118596B8AFB}"/>
              </a:ext>
            </a:extLst>
          </p:cNvPr>
          <p:cNvSpPr>
            <a:spLocks noGrp="1"/>
          </p:cNvSpPr>
          <p:nvPr>
            <p:ph type="sldNum" sz="quarter" idx="10"/>
          </p:nvPr>
        </p:nvSpPr>
        <p:spPr/>
        <p:txBody>
          <a:bodyPr/>
          <a:lstStyle/>
          <a:p>
            <a:fld id="{38A93033-3956-564F-8B4D-D619459B567D}" type="slidenum">
              <a:rPr lang="en-US" smtClean="0"/>
              <a:t>28</a:t>
            </a:fld>
            <a:endParaRPr lang="en-US"/>
          </a:p>
        </p:txBody>
      </p:sp>
    </p:spTree>
    <p:extLst>
      <p:ext uri="{BB962C8B-B14F-4D97-AF65-F5344CB8AC3E}">
        <p14:creationId xmlns:p14="http://schemas.microsoft.com/office/powerpoint/2010/main" val="4043339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0C3067F5-B85C-4C97-A542-1E77A9F8CDE0}"/>
              </a:ext>
            </a:extLst>
          </p:cNvPr>
          <p:cNvSpPr>
            <a:spLocks noGrp="1"/>
          </p:cNvSpPr>
          <p:nvPr>
            <p:ph type="title"/>
          </p:nvPr>
        </p:nvSpPr>
        <p:spPr>
          <a:xfrm>
            <a:off x="838200" y="1412488"/>
            <a:ext cx="2899189" cy="4363844"/>
          </a:xfrm>
        </p:spPr>
        <p:txBody>
          <a:bodyPr vert="horz" lIns="91440" tIns="45720" rIns="91440" bIns="45720" rtlCol="0" anchor="t">
            <a:normAutofit/>
          </a:bodyPr>
          <a:lstStyle/>
          <a:p>
            <a:pPr defTabSz="914400">
              <a:lnSpc>
                <a:spcPct val="90000"/>
              </a:lnSpc>
            </a:pPr>
            <a:r>
              <a:rPr lang="en-US" sz="4000" kern="1200" dirty="0">
                <a:solidFill>
                  <a:srgbClr val="FFFFFF"/>
                </a:solidFill>
                <a:latin typeface="+mj-lt"/>
                <a:ea typeface="+mj-ea"/>
                <a:cs typeface="+mj-cs"/>
              </a:rPr>
              <a:t>Memorial’s Journey</a:t>
            </a:r>
          </a:p>
        </p:txBody>
      </p:sp>
      <p:sp>
        <p:nvSpPr>
          <p:cNvPr id="7" name="Content Placeholder 6">
            <a:extLst>
              <a:ext uri="{FF2B5EF4-FFF2-40B4-BE49-F238E27FC236}">
                <a16:creationId xmlns:a16="http://schemas.microsoft.com/office/drawing/2014/main" id="{73AF6452-C06A-4337-B122-6B0ACB98F77C}"/>
              </a:ext>
            </a:extLst>
          </p:cNvPr>
          <p:cNvSpPr>
            <a:spLocks noGrp="1"/>
          </p:cNvSpPr>
          <p:nvPr>
            <p:ph idx="1"/>
          </p:nvPr>
        </p:nvSpPr>
        <p:spPr>
          <a:xfrm>
            <a:off x="4541685" y="1550018"/>
            <a:ext cx="3427283" cy="3520069"/>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000" kern="1200" dirty="0">
                <a:solidFill>
                  <a:schemeClr val="tx1"/>
                </a:solidFill>
                <a:latin typeface="+mn-lt"/>
                <a:ea typeface="+mn-ea"/>
                <a:cs typeface="+mn-cs"/>
              </a:rPr>
              <a:t>1 acute hospital</a:t>
            </a:r>
          </a:p>
          <a:p>
            <a:pPr indent="-228600" defTabSz="914400">
              <a:lnSpc>
                <a:spcPct val="90000"/>
              </a:lnSpc>
              <a:buFont typeface="Arial" panose="020B0604020202020204" pitchFamily="34" charset="0"/>
              <a:buChar char="•"/>
            </a:pPr>
            <a:r>
              <a:rPr lang="en-US" sz="2000" kern="1200" dirty="0">
                <a:solidFill>
                  <a:schemeClr val="tx1"/>
                </a:solidFill>
                <a:latin typeface="+mn-lt"/>
                <a:ea typeface="+mn-ea"/>
                <a:cs typeface="+mn-cs"/>
              </a:rPr>
              <a:t>1 Behavioral Health Hospital</a:t>
            </a:r>
          </a:p>
          <a:p>
            <a:pPr indent="-228600" defTabSz="914400">
              <a:lnSpc>
                <a:spcPct val="90000"/>
              </a:lnSpc>
              <a:buFont typeface="Arial" panose="020B0604020202020204" pitchFamily="34" charset="0"/>
              <a:buChar char="•"/>
            </a:pPr>
            <a:r>
              <a:rPr lang="en-US" sz="2000" kern="1200" dirty="0">
                <a:solidFill>
                  <a:schemeClr val="tx1"/>
                </a:solidFill>
                <a:latin typeface="+mn-lt"/>
                <a:ea typeface="+mn-ea"/>
                <a:cs typeface="+mn-cs"/>
              </a:rPr>
              <a:t>Inpatient Rehab</a:t>
            </a:r>
          </a:p>
          <a:p>
            <a:pPr indent="-228600" defTabSz="914400">
              <a:lnSpc>
                <a:spcPct val="90000"/>
              </a:lnSpc>
              <a:buFont typeface="Arial" panose="020B0604020202020204" pitchFamily="34" charset="0"/>
              <a:buChar char="•"/>
            </a:pPr>
            <a:r>
              <a:rPr lang="en-US" sz="2000" kern="1200" dirty="0">
                <a:solidFill>
                  <a:schemeClr val="tx1"/>
                </a:solidFill>
                <a:latin typeface="+mn-lt"/>
                <a:ea typeface="+mn-ea"/>
                <a:cs typeface="+mn-cs"/>
              </a:rPr>
              <a:t>70 practice locations</a:t>
            </a:r>
          </a:p>
          <a:p>
            <a:pPr lvl="1" defTabSz="914400">
              <a:lnSpc>
                <a:spcPct val="90000"/>
              </a:lnSpc>
              <a:buFont typeface="Arial" panose="020B0604020202020204" pitchFamily="34" charset="0"/>
              <a:buChar char="•"/>
            </a:pPr>
            <a:r>
              <a:rPr lang="en-US" sz="2000" kern="1200" dirty="0">
                <a:solidFill>
                  <a:schemeClr val="tx1"/>
                </a:solidFill>
                <a:latin typeface="+mn-lt"/>
                <a:ea typeface="+mn-ea"/>
                <a:cs typeface="+mn-cs"/>
              </a:rPr>
              <a:t>Including pediatrics</a:t>
            </a:r>
          </a:p>
        </p:txBody>
      </p:sp>
      <p:cxnSp>
        <p:nvCxnSpPr>
          <p:cNvPr id="16" name="Straight Connector 15">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6">
            <a:extLst>
              <a:ext uri="{FF2B5EF4-FFF2-40B4-BE49-F238E27FC236}">
                <a16:creationId xmlns:a16="http://schemas.microsoft.com/office/drawing/2014/main" id="{E38C38CC-883D-41E2-AA79-823834919D8F}"/>
              </a:ext>
            </a:extLst>
          </p:cNvPr>
          <p:cNvSpPr txBox="1">
            <a:spLocks/>
          </p:cNvSpPr>
          <p:nvPr/>
        </p:nvSpPr>
        <p:spPr>
          <a:xfrm>
            <a:off x="8451604" y="1550019"/>
            <a:ext cx="3740393" cy="422631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00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600" kern="1200">
                <a:solidFill>
                  <a:schemeClr val="tx1"/>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600" kern="1200">
                <a:solidFill>
                  <a:schemeClr val="tx1"/>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6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286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2 acute hospitals</a:t>
            </a:r>
          </a:p>
          <a:p>
            <a:pPr marL="342900" marR="0" lvl="0" indent="-2286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Sold Behavioral Health Hospital</a:t>
            </a:r>
          </a:p>
          <a:p>
            <a:pPr marL="342900" marR="0" lvl="0" indent="-2286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LLC Partnership with Inpatient Rehab</a:t>
            </a:r>
          </a:p>
          <a:p>
            <a:pPr marL="342900" marR="0" lvl="0" indent="-2286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110 practice locations</a:t>
            </a:r>
          </a:p>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Sold Pediatrics</a:t>
            </a:r>
          </a:p>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Affiliation agreement – NICU</a:t>
            </a:r>
          </a:p>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Added new service lines</a:t>
            </a:r>
          </a:p>
          <a:p>
            <a:pPr marL="1143000" marR="0" lvl="2" indent="-2286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Nephrology</a:t>
            </a:r>
          </a:p>
          <a:p>
            <a:pPr marL="1143000" marR="0" lvl="2" indent="-2286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Ophthalmology</a:t>
            </a:r>
          </a:p>
          <a:p>
            <a:pPr marL="1143000" marR="0" lvl="2" indent="-2286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ENT</a:t>
            </a:r>
          </a:p>
          <a:p>
            <a:pPr marL="342900" marR="0" lvl="0" indent="-2286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3 Nursing Homes</a:t>
            </a:r>
          </a:p>
          <a:p>
            <a:pPr marL="342900" marR="0" lvl="0" indent="-2286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2 surgery centers</a:t>
            </a:r>
          </a:p>
          <a:p>
            <a:pPr marL="342900" marR="0" lvl="0" indent="-2286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1 ambulance service </a:t>
            </a:r>
          </a:p>
          <a:p>
            <a:pPr marL="342900" marR="0" lvl="0" indent="-2286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LLC partnership for PT/OT</a:t>
            </a:r>
          </a:p>
          <a:p>
            <a:pPr marL="342900" marR="0" lvl="0" indent="-2286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Joined an ACO (MSSP)</a:t>
            </a:r>
          </a:p>
        </p:txBody>
      </p:sp>
      <p:sp>
        <p:nvSpPr>
          <p:cNvPr id="15" name="Content Placeholder 6">
            <a:extLst>
              <a:ext uri="{FF2B5EF4-FFF2-40B4-BE49-F238E27FC236}">
                <a16:creationId xmlns:a16="http://schemas.microsoft.com/office/drawing/2014/main" id="{1720DB5D-A2FC-4D5A-9E1E-4C0F5D24035F}"/>
              </a:ext>
            </a:extLst>
          </p:cNvPr>
          <p:cNvSpPr txBox="1">
            <a:spLocks/>
          </p:cNvSpPr>
          <p:nvPr/>
        </p:nvSpPr>
        <p:spPr>
          <a:xfrm>
            <a:off x="4541685" y="297366"/>
            <a:ext cx="7650312" cy="6839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00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600" kern="1200">
                <a:solidFill>
                  <a:schemeClr val="tx1"/>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600" kern="1200">
                <a:solidFill>
                  <a:schemeClr val="tx1"/>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6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marR="0" lvl="0" indent="0" algn="l" defTabSz="914400" rtl="0" eaLnBrk="1" fontAlgn="auto" latinLnBrk="0" hangingPunct="1">
              <a:lnSpc>
                <a:spcPct val="9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Arial" charset="0"/>
              </a:rPr>
              <a:t>   24 Months Ago                           Today</a:t>
            </a:r>
          </a:p>
        </p:txBody>
      </p:sp>
      <p:sp>
        <p:nvSpPr>
          <p:cNvPr id="2" name="Slide Number Placeholder 1">
            <a:extLst>
              <a:ext uri="{FF2B5EF4-FFF2-40B4-BE49-F238E27FC236}">
                <a16:creationId xmlns:a16="http://schemas.microsoft.com/office/drawing/2014/main" id="{1AF320D9-21C8-45F5-B5F2-743751A193DD}"/>
              </a:ext>
            </a:extLst>
          </p:cNvPr>
          <p:cNvSpPr>
            <a:spLocks noGrp="1"/>
          </p:cNvSpPr>
          <p:nvPr>
            <p:ph type="sldNum" sz="quarter" idx="10"/>
          </p:nvPr>
        </p:nvSpPr>
        <p:spPr/>
        <p:txBody>
          <a:bodyPr/>
          <a:lstStyle/>
          <a:p>
            <a:fld id="{38A93033-3956-564F-8B4D-D619459B567D}" type="slidenum">
              <a:rPr lang="en-US" smtClean="0"/>
              <a:t>29</a:t>
            </a:fld>
            <a:endParaRPr lang="en-US"/>
          </a:p>
        </p:txBody>
      </p:sp>
    </p:spTree>
    <p:extLst>
      <p:ext uri="{BB962C8B-B14F-4D97-AF65-F5344CB8AC3E}">
        <p14:creationId xmlns:p14="http://schemas.microsoft.com/office/powerpoint/2010/main" val="55775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p:bldP spid="9" grpId="0"/>
      <p:bldP spid="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B105-414D-407D-83B6-B1FE4596248F}"/>
              </a:ext>
            </a:extLst>
          </p:cNvPr>
          <p:cNvSpPr>
            <a:spLocks noGrp="1"/>
          </p:cNvSpPr>
          <p:nvPr>
            <p:ph type="title"/>
          </p:nvPr>
        </p:nvSpPr>
        <p:spPr>
          <a:xfrm>
            <a:off x="1449217" y="590551"/>
            <a:ext cx="9605635" cy="1273644"/>
          </a:xfrm>
        </p:spPr>
        <p:txBody>
          <a:bodyPr>
            <a:noAutofit/>
          </a:bodyPr>
          <a:lstStyle/>
          <a:p>
            <a:r>
              <a:rPr lang="en-US" sz="3600" dirty="0"/>
              <a:t>Healthcare is personal. </a:t>
            </a:r>
            <a:br>
              <a:rPr lang="en-US" sz="3600" dirty="0"/>
            </a:br>
            <a:r>
              <a:rPr lang="en-US" sz="3600" dirty="0"/>
              <a:t>WALK THRU THE INTERNAL REVENUE CYCLE</a:t>
            </a:r>
            <a:br>
              <a:rPr lang="en-US" sz="3600" dirty="0"/>
            </a:br>
            <a:r>
              <a:rPr lang="en-US" sz="3600" dirty="0"/>
              <a:t>AND LOOK FOR WHERE PATIENTS GET ‘LOST.’</a:t>
            </a:r>
          </a:p>
        </p:txBody>
      </p:sp>
      <p:sp>
        <p:nvSpPr>
          <p:cNvPr id="3" name="Content Placeholder 2">
            <a:extLst>
              <a:ext uri="{FF2B5EF4-FFF2-40B4-BE49-F238E27FC236}">
                <a16:creationId xmlns:a16="http://schemas.microsoft.com/office/drawing/2014/main" id="{75F12EB8-C2AE-46BC-8A2D-94F88DBE4E73}"/>
              </a:ext>
            </a:extLst>
          </p:cNvPr>
          <p:cNvSpPr>
            <a:spLocks noGrp="1"/>
          </p:cNvSpPr>
          <p:nvPr>
            <p:ph sz="half" idx="1"/>
          </p:nvPr>
        </p:nvSpPr>
        <p:spPr/>
        <p:txBody>
          <a:bodyPr>
            <a:normAutofit fontScale="85000" lnSpcReduction="10000"/>
          </a:bodyPr>
          <a:lstStyle/>
          <a:p>
            <a:r>
              <a:rPr lang="en-US" sz="2300" dirty="0"/>
              <a:t>Patients come to a healthcare provider</a:t>
            </a:r>
          </a:p>
          <a:p>
            <a:r>
              <a:rPr lang="en-US" sz="2300" dirty="0"/>
              <a:t>Scared, their live has been disrupted and they don’t know where the money will come from to pay their medical bills.</a:t>
            </a:r>
          </a:p>
          <a:p>
            <a:r>
              <a:rPr lang="en-US" sz="2300" dirty="0"/>
              <a:t>Once the patient is ‘ill’ or has had an accident, all energy is with the patient and family.</a:t>
            </a:r>
          </a:p>
          <a:p>
            <a:r>
              <a:rPr lang="en-US" sz="2300" dirty="0"/>
              <a:t>Who is the advocate to help them navigate the internal systems?  How will they even know?  Lost and scared.</a:t>
            </a:r>
          </a:p>
          <a:p>
            <a:endParaRPr lang="en-US" dirty="0"/>
          </a:p>
        </p:txBody>
      </p:sp>
      <p:sp>
        <p:nvSpPr>
          <p:cNvPr id="4" name="Content Placeholder 3">
            <a:extLst>
              <a:ext uri="{FF2B5EF4-FFF2-40B4-BE49-F238E27FC236}">
                <a16:creationId xmlns:a16="http://schemas.microsoft.com/office/drawing/2014/main" id="{A73C744B-0CF2-4AA1-8C81-403ED09F201C}"/>
              </a:ext>
            </a:extLst>
          </p:cNvPr>
          <p:cNvSpPr>
            <a:spLocks noGrp="1"/>
          </p:cNvSpPr>
          <p:nvPr>
            <p:ph sz="half" idx="2"/>
          </p:nvPr>
        </p:nvSpPr>
        <p:spPr/>
        <p:txBody>
          <a:bodyPr>
            <a:normAutofit fontScale="85000" lnSpcReduction="10000"/>
          </a:bodyPr>
          <a:lstStyle/>
          <a:p>
            <a:r>
              <a:rPr lang="en-US" dirty="0"/>
              <a:t>What about the ongoing conversation – what is happening?</a:t>
            </a:r>
          </a:p>
          <a:p>
            <a:r>
              <a:rPr lang="en-US" dirty="0"/>
              <a:t>Let’s look inside – beyond the initial ‘crisis of the moment’ – and see what healthcare looks like …</a:t>
            </a:r>
          </a:p>
          <a:p>
            <a:r>
              <a:rPr lang="en-US" dirty="0"/>
              <a:t>To the Patient</a:t>
            </a:r>
          </a:p>
          <a:p>
            <a:r>
              <a:rPr lang="en-US" dirty="0"/>
              <a:t>To the Family</a:t>
            </a:r>
          </a:p>
          <a:p>
            <a:r>
              <a:rPr lang="en-US" dirty="0"/>
              <a:t>What happens now?   Ps just because a family is present, they are easily highly upset and just as lost as the pt. </a:t>
            </a:r>
          </a:p>
          <a:p>
            <a:r>
              <a:rPr lang="en-US" dirty="0"/>
              <a:t>Patients don’t access hospitals –rarely.  All new!</a:t>
            </a:r>
          </a:p>
        </p:txBody>
      </p:sp>
      <p:sp>
        <p:nvSpPr>
          <p:cNvPr id="5" name="Slide Number Placeholder 4">
            <a:extLst>
              <a:ext uri="{FF2B5EF4-FFF2-40B4-BE49-F238E27FC236}">
                <a16:creationId xmlns:a16="http://schemas.microsoft.com/office/drawing/2014/main" id="{EC4E6304-3B3B-410C-A33A-14049C82960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87564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19C1C-F6B6-4FEA-8AE2-E3E1370CFE17}"/>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4E0282E8-F7F8-4A36-BF8D-32B7EFE91B48}"/>
              </a:ext>
            </a:extLst>
          </p:cNvPr>
          <p:cNvPicPr>
            <a:picLocks noGrp="1" noChangeAspect="1"/>
          </p:cNvPicPr>
          <p:nvPr>
            <p:ph idx="1"/>
          </p:nvPr>
        </p:nvPicPr>
        <p:blipFill>
          <a:blip r:embed="rId3"/>
          <a:stretch>
            <a:fillRect/>
          </a:stretch>
        </p:blipFill>
        <p:spPr>
          <a:xfrm>
            <a:off x="0" y="1"/>
            <a:ext cx="12192000" cy="6858000"/>
          </a:xfrm>
          <a:prstGeom prst="rect">
            <a:avLst/>
          </a:prstGeom>
        </p:spPr>
      </p:pic>
      <p:sp>
        <p:nvSpPr>
          <p:cNvPr id="3" name="Slide Number Placeholder 2">
            <a:extLst>
              <a:ext uri="{FF2B5EF4-FFF2-40B4-BE49-F238E27FC236}">
                <a16:creationId xmlns:a16="http://schemas.microsoft.com/office/drawing/2014/main" id="{1FA2B91E-7D54-4A45-8C2C-5C5CB63EE2EE}"/>
              </a:ext>
            </a:extLst>
          </p:cNvPr>
          <p:cNvSpPr>
            <a:spLocks noGrp="1"/>
          </p:cNvSpPr>
          <p:nvPr>
            <p:ph type="sldNum" sz="quarter" idx="10"/>
          </p:nvPr>
        </p:nvSpPr>
        <p:spPr/>
        <p:txBody>
          <a:bodyPr/>
          <a:lstStyle/>
          <a:p>
            <a:fld id="{38A93033-3956-564F-8B4D-D619459B567D}" type="slidenum">
              <a:rPr lang="en-US" smtClean="0"/>
              <a:t>30</a:t>
            </a:fld>
            <a:endParaRPr lang="en-US"/>
          </a:p>
        </p:txBody>
      </p:sp>
    </p:spTree>
    <p:extLst>
      <p:ext uri="{BB962C8B-B14F-4D97-AF65-F5344CB8AC3E}">
        <p14:creationId xmlns:p14="http://schemas.microsoft.com/office/powerpoint/2010/main" val="76300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385" y="326961"/>
            <a:ext cx="8570796" cy="660082"/>
          </a:xfrm>
        </p:spPr>
        <p:txBody>
          <a:bodyPr/>
          <a:lstStyle/>
          <a:p>
            <a:r>
              <a:rPr lang="en-US" dirty="0"/>
              <a:t>Memorial footprint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314" y="1143509"/>
            <a:ext cx="7803859" cy="5994712"/>
          </a:xfrm>
          <a:prstGeom prst="rect">
            <a:avLst/>
          </a:prstGeom>
        </p:spPr>
      </p:pic>
      <p:sp>
        <p:nvSpPr>
          <p:cNvPr id="3" name="Slide Number Placeholder 2">
            <a:extLst>
              <a:ext uri="{FF2B5EF4-FFF2-40B4-BE49-F238E27FC236}">
                <a16:creationId xmlns:a16="http://schemas.microsoft.com/office/drawing/2014/main" id="{121FB95E-8DBD-406B-91E8-E858B87AB016}"/>
              </a:ext>
            </a:extLst>
          </p:cNvPr>
          <p:cNvSpPr>
            <a:spLocks noGrp="1"/>
          </p:cNvSpPr>
          <p:nvPr>
            <p:ph type="sldNum" sz="quarter" idx="10"/>
          </p:nvPr>
        </p:nvSpPr>
        <p:spPr/>
        <p:txBody>
          <a:bodyPr/>
          <a:lstStyle/>
          <a:p>
            <a:fld id="{38A93033-3956-564F-8B4D-D619459B567D}" type="slidenum">
              <a:rPr lang="en-US" smtClean="0"/>
              <a:t>31</a:t>
            </a:fld>
            <a:endParaRPr lang="en-US"/>
          </a:p>
        </p:txBody>
      </p:sp>
    </p:spTree>
    <p:extLst>
      <p:ext uri="{BB962C8B-B14F-4D97-AF65-F5344CB8AC3E}">
        <p14:creationId xmlns:p14="http://schemas.microsoft.com/office/powerpoint/2010/main" val="1462596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1"/>
          <p:cNvSpPr txBox="1">
            <a:spLocks/>
          </p:cNvSpPr>
          <p:nvPr/>
        </p:nvSpPr>
        <p:spPr>
          <a:xfrm>
            <a:off x="604403" y="323956"/>
            <a:ext cx="11427728" cy="66008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400" b="1" kern="1200">
                <a:solidFill>
                  <a:schemeClr val="bg1"/>
                </a:solidFill>
                <a:latin typeface="Arial" charset="0"/>
                <a:ea typeface="Arial" charset="0"/>
                <a:cs typeface="Arial"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 charset="0"/>
                <a:cs typeface="Arial" charset="0"/>
              </a:rPr>
              <a:t>About Memorial</a:t>
            </a:r>
          </a:p>
        </p:txBody>
      </p:sp>
      <p:sp>
        <p:nvSpPr>
          <p:cNvPr id="10" name="Rectangle 9"/>
          <p:cNvSpPr/>
          <p:nvPr/>
        </p:nvSpPr>
        <p:spPr>
          <a:xfrm>
            <a:off x="1566698" y="2120365"/>
            <a:ext cx="6769394" cy="769441"/>
          </a:xfrm>
          <a:prstGeom prst="rect">
            <a:avLst/>
          </a:prstGeom>
          <a:noFill/>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w="0"/>
                <a:solidFill>
                  <a:srgbClr val="006056"/>
                </a:solidFill>
                <a:effectLst/>
                <a:uLnTx/>
                <a:uFillTx/>
                <a:latin typeface="Arial" charset="0"/>
                <a:ea typeface="Arial" charset="0"/>
                <a:cs typeface="Arial" charset="0"/>
              </a:rPr>
              <a:t>Level 2 </a:t>
            </a:r>
            <a:r>
              <a:rPr kumimoji="0" lang="en-US" sz="1800" b="0" i="1"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rPr>
              <a:t>Trauma Center</a:t>
            </a:r>
          </a:p>
        </p:txBody>
      </p:sp>
      <p:cxnSp>
        <p:nvCxnSpPr>
          <p:cNvPr id="12" name="Straight Connector 11"/>
          <p:cNvCxnSpPr/>
          <p:nvPr/>
        </p:nvCxnSpPr>
        <p:spPr>
          <a:xfrm flipH="1">
            <a:off x="1633055" y="1904750"/>
            <a:ext cx="9083246" cy="0"/>
          </a:xfrm>
          <a:prstGeom prst="line">
            <a:avLst/>
          </a:prstGeom>
          <a:ln w="349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1633056" y="2986427"/>
            <a:ext cx="9020614" cy="0"/>
          </a:xfrm>
          <a:prstGeom prst="line">
            <a:avLst/>
          </a:prstGeom>
          <a:ln w="349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4145433" y="2046417"/>
            <a:ext cx="6693240" cy="3077774"/>
            <a:chOff x="3083381" y="2467906"/>
            <a:chExt cx="6693240" cy="3077774"/>
          </a:xfrm>
        </p:grpSpPr>
        <p:sp>
          <p:nvSpPr>
            <p:cNvPr id="25" name="Rectangle 24"/>
            <p:cNvSpPr/>
            <p:nvPr/>
          </p:nvSpPr>
          <p:spPr>
            <a:xfrm>
              <a:off x="3083381" y="4683906"/>
              <a:ext cx="1460207" cy="861774"/>
            </a:xfrm>
            <a:prstGeom prst="rect">
              <a:avLst/>
            </a:prstGeom>
            <a:noFill/>
            <a:effectLst>
              <a:outerShdw blurRad="50800" dist="50800" dir="5400000" algn="ctr" rotWithShape="0">
                <a:schemeClr val="bg1"/>
              </a:outerShdw>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0"/>
                  <a:solidFill>
                    <a:srgbClr val="006056"/>
                  </a:solidFill>
                  <a:effectLst/>
                  <a:uLnTx/>
                  <a:uFillTx/>
                  <a:latin typeface="Arial" charset="0"/>
                  <a:ea typeface="Arial" charset="0"/>
                  <a:cs typeface="Arial" charset="0"/>
                </a:rPr>
                <a:t>348</a:t>
              </a:r>
              <a:endParaRPr kumimoji="0" lang="en-US" sz="5000" b="0" i="0" u="none" strike="noStrike" kern="1200" cap="none" spc="0" normalizeH="0" baseline="0" noProof="0" dirty="0">
                <a:ln w="0"/>
                <a:solidFill>
                  <a:srgbClr val="006056"/>
                </a:solidFill>
                <a:effectLst/>
                <a:uLnTx/>
                <a:uFillTx/>
                <a:latin typeface="Arial" charset="0"/>
                <a:ea typeface="Arial" charset="0"/>
                <a:cs typeface="Arial" charset="0"/>
              </a:endParaRPr>
            </a:p>
          </p:txBody>
        </p:sp>
        <p:sp>
          <p:nvSpPr>
            <p:cNvPr id="26" name="Rectangle 25"/>
            <p:cNvSpPr/>
            <p:nvPr/>
          </p:nvSpPr>
          <p:spPr>
            <a:xfrm>
              <a:off x="4280002" y="4984855"/>
              <a:ext cx="843518" cy="369332"/>
            </a:xfrm>
            <a:prstGeom prst="rect">
              <a:avLst/>
            </a:prstGeom>
            <a:noFill/>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rPr>
                <a:t>beds</a:t>
              </a:r>
            </a:p>
          </p:txBody>
        </p:sp>
        <p:sp>
          <p:nvSpPr>
            <p:cNvPr id="29" name="Rectangle 28"/>
            <p:cNvSpPr/>
            <p:nvPr/>
          </p:nvSpPr>
          <p:spPr>
            <a:xfrm>
              <a:off x="4561917" y="2478771"/>
              <a:ext cx="1098694" cy="861774"/>
            </a:xfrm>
            <a:prstGeom prst="rect">
              <a:avLst/>
            </a:prstGeom>
            <a:noFill/>
            <a:effectLst>
              <a:outerShdw blurRad="50800" dist="50800" dir="5400000" algn="ctr" rotWithShape="0">
                <a:schemeClr val="bg1"/>
              </a:outerShdw>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0"/>
                  <a:solidFill>
                    <a:srgbClr val="006056"/>
                  </a:solidFill>
                  <a:effectLst/>
                  <a:uLnTx/>
                  <a:uFillTx/>
                  <a:latin typeface="Arial" charset="0"/>
                  <a:ea typeface="Arial" charset="0"/>
                  <a:cs typeface="Arial" charset="0"/>
                </a:rPr>
                <a:t>5K</a:t>
              </a:r>
              <a:endParaRPr kumimoji="0" lang="en-US" sz="5000" b="0" i="0" u="none" strike="noStrike" kern="1200" cap="none" spc="0" normalizeH="0" baseline="0" noProof="0" dirty="0">
                <a:ln w="0"/>
                <a:solidFill>
                  <a:srgbClr val="006056"/>
                </a:solidFill>
                <a:effectLst/>
                <a:uLnTx/>
                <a:uFillTx/>
                <a:latin typeface="Arial" charset="0"/>
                <a:ea typeface="Arial" charset="0"/>
                <a:cs typeface="Arial" charset="0"/>
              </a:endParaRPr>
            </a:p>
          </p:txBody>
        </p:sp>
        <p:sp>
          <p:nvSpPr>
            <p:cNvPr id="30" name="Rectangle 29"/>
            <p:cNvSpPr/>
            <p:nvPr/>
          </p:nvSpPr>
          <p:spPr>
            <a:xfrm>
              <a:off x="5351558" y="2719303"/>
              <a:ext cx="1355640" cy="369332"/>
            </a:xfrm>
            <a:prstGeom prst="rect">
              <a:avLst/>
            </a:prstGeom>
            <a:noFill/>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rPr>
                <a:t>employees</a:t>
              </a:r>
            </a:p>
          </p:txBody>
        </p:sp>
        <p:sp>
          <p:nvSpPr>
            <p:cNvPr id="31" name="Rectangle 30"/>
            <p:cNvSpPr/>
            <p:nvPr/>
          </p:nvSpPr>
          <p:spPr>
            <a:xfrm>
              <a:off x="7058258" y="2467906"/>
              <a:ext cx="1460207" cy="861774"/>
            </a:xfrm>
            <a:prstGeom prst="rect">
              <a:avLst/>
            </a:prstGeom>
            <a:noFill/>
            <a:effectLst>
              <a:outerShdw blurRad="50800" dist="50800" dir="5400000" algn="ctr" rotWithShape="0">
                <a:schemeClr val="bg1"/>
              </a:outerShdw>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0"/>
                  <a:solidFill>
                    <a:srgbClr val="006056"/>
                  </a:solidFill>
                  <a:effectLst/>
                  <a:uLnTx/>
                  <a:uFillTx/>
                  <a:latin typeface="Arial" charset="0"/>
                  <a:ea typeface="Arial" charset="0"/>
                  <a:cs typeface="Arial" charset="0"/>
                </a:rPr>
                <a:t>618</a:t>
              </a:r>
              <a:endParaRPr kumimoji="0" lang="en-US" sz="5000" b="0" i="0" u="none" strike="noStrike" kern="1200" cap="none" spc="0" normalizeH="0" baseline="0" noProof="0" dirty="0">
                <a:ln w="0"/>
                <a:solidFill>
                  <a:srgbClr val="006056"/>
                </a:solidFill>
                <a:effectLst/>
                <a:uLnTx/>
                <a:uFillTx/>
                <a:latin typeface="Arial" charset="0"/>
                <a:ea typeface="Arial" charset="0"/>
                <a:cs typeface="Arial" charset="0"/>
              </a:endParaRPr>
            </a:p>
          </p:txBody>
        </p:sp>
        <p:sp>
          <p:nvSpPr>
            <p:cNvPr id="32" name="Rectangle 31"/>
            <p:cNvSpPr/>
            <p:nvPr/>
          </p:nvSpPr>
          <p:spPr>
            <a:xfrm>
              <a:off x="8203878" y="2719303"/>
              <a:ext cx="1572743" cy="369332"/>
            </a:xfrm>
            <a:prstGeom prst="rect">
              <a:avLst/>
            </a:prstGeom>
            <a:noFill/>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rPr>
                <a:t>physicians</a:t>
              </a:r>
            </a:p>
          </p:txBody>
        </p:sp>
      </p:grpSp>
      <p:sp>
        <p:nvSpPr>
          <p:cNvPr id="42" name="Rectangle 41"/>
          <p:cNvSpPr/>
          <p:nvPr/>
        </p:nvSpPr>
        <p:spPr>
          <a:xfrm>
            <a:off x="5417242" y="3153909"/>
            <a:ext cx="1897697" cy="861774"/>
          </a:xfrm>
          <a:prstGeom prst="rect">
            <a:avLst/>
          </a:prstGeom>
          <a:noFill/>
          <a:effectLst>
            <a:outerShdw blurRad="50800" dist="50800" dir="5400000" algn="ctr" rotWithShape="0">
              <a:schemeClr val="bg1"/>
            </a:outerShdw>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0"/>
                <a:solidFill>
                  <a:srgbClr val="006056"/>
                </a:solidFill>
                <a:effectLst/>
                <a:uLnTx/>
                <a:uFillTx/>
                <a:latin typeface="Arial" charset="0"/>
                <a:ea typeface="Arial" charset="0"/>
                <a:cs typeface="Arial" charset="0"/>
              </a:rPr>
              <a:t>1946</a:t>
            </a:r>
            <a:endParaRPr kumimoji="0" lang="en-US" sz="5000" b="0" i="0" u="none" strike="noStrike" kern="1200" cap="none" spc="0" normalizeH="0" baseline="0" noProof="0" dirty="0">
              <a:ln w="0"/>
              <a:solidFill>
                <a:srgbClr val="006056"/>
              </a:solidFill>
              <a:effectLst/>
              <a:uLnTx/>
              <a:uFillTx/>
              <a:latin typeface="Arial" charset="0"/>
              <a:ea typeface="Arial" charset="0"/>
              <a:cs typeface="Arial" charset="0"/>
            </a:endParaRPr>
          </a:p>
        </p:txBody>
      </p:sp>
      <p:sp>
        <p:nvSpPr>
          <p:cNvPr id="43" name="Rectangle 42"/>
          <p:cNvSpPr/>
          <p:nvPr/>
        </p:nvSpPr>
        <p:spPr>
          <a:xfrm>
            <a:off x="1748869" y="3241058"/>
            <a:ext cx="4197171" cy="677108"/>
          </a:xfrm>
          <a:prstGeom prst="rect">
            <a:avLst/>
          </a:prstGeom>
          <a:noFill/>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Arial" charset="0"/>
                <a:ea typeface="Arial" charset="0"/>
                <a:cs typeface="Arial" charset="0"/>
              </a:rPr>
              <a:t>Not-for-profit safety-net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Arial" charset="0"/>
                <a:ea typeface="Arial" charset="0"/>
                <a:cs typeface="Arial" charset="0"/>
              </a:rPr>
              <a:t>community hospital established in</a:t>
            </a:r>
            <a:endParaRPr kumimoji="0" lang="en-US" sz="1900" b="0" i="1"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endParaRPr>
          </a:p>
        </p:txBody>
      </p:sp>
      <p:sp>
        <p:nvSpPr>
          <p:cNvPr id="47" name="Rectangle 46"/>
          <p:cNvSpPr/>
          <p:nvPr/>
        </p:nvSpPr>
        <p:spPr>
          <a:xfrm>
            <a:off x="6354420" y="4261390"/>
            <a:ext cx="1815108" cy="861774"/>
          </a:xfrm>
          <a:prstGeom prst="rect">
            <a:avLst/>
          </a:prstGeom>
          <a:noFill/>
          <a:effectLst>
            <a:outerShdw blurRad="50800" dist="50800" dir="5400000" algn="ctr" rotWithShape="0">
              <a:schemeClr val="bg1"/>
            </a:outerShdw>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0"/>
                <a:solidFill>
                  <a:srgbClr val="006056"/>
                </a:solidFill>
                <a:effectLst/>
                <a:uLnTx/>
                <a:uFillTx/>
                <a:latin typeface="Arial" charset="0"/>
                <a:ea typeface="Arial" charset="0"/>
                <a:cs typeface="Arial" charset="0"/>
              </a:rPr>
              <a:t>67K+</a:t>
            </a:r>
            <a:endParaRPr kumimoji="0" lang="en-US" sz="5000" b="0" i="0" u="none" strike="noStrike" kern="1200" cap="none" spc="0" normalizeH="0" baseline="0" noProof="0" dirty="0">
              <a:ln w="0"/>
              <a:solidFill>
                <a:srgbClr val="006056"/>
              </a:solidFill>
              <a:effectLst/>
              <a:uLnTx/>
              <a:uFillTx/>
              <a:latin typeface="Arial" charset="0"/>
              <a:ea typeface="Arial" charset="0"/>
              <a:cs typeface="Arial" charset="0"/>
            </a:endParaRPr>
          </a:p>
        </p:txBody>
      </p:sp>
      <p:sp>
        <p:nvSpPr>
          <p:cNvPr id="48" name="Rectangle 47"/>
          <p:cNvSpPr/>
          <p:nvPr/>
        </p:nvSpPr>
        <p:spPr>
          <a:xfrm>
            <a:off x="6527974" y="4995120"/>
            <a:ext cx="1543683" cy="369332"/>
          </a:xfrm>
          <a:prstGeom prst="rect">
            <a:avLst/>
          </a:prstGeom>
          <a:noFill/>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rPr>
              <a:t>ED visits</a:t>
            </a:r>
            <a:endParaRPr kumimoji="0" lang="en-US" sz="1800" b="0" i="0"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endParaRPr>
          </a:p>
        </p:txBody>
      </p:sp>
      <p:sp>
        <p:nvSpPr>
          <p:cNvPr id="55" name="Rectangle 54"/>
          <p:cNvSpPr/>
          <p:nvPr/>
        </p:nvSpPr>
        <p:spPr>
          <a:xfrm>
            <a:off x="7544820" y="3151738"/>
            <a:ext cx="1777154" cy="861774"/>
          </a:xfrm>
          <a:prstGeom prst="rect">
            <a:avLst/>
          </a:prstGeom>
          <a:noFill/>
          <a:effectLst>
            <a:outerShdw blurRad="50800" dist="50800" dir="5400000" algn="ctr" rotWithShape="0">
              <a:schemeClr val="bg1"/>
            </a:outerShdw>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0"/>
                <a:solidFill>
                  <a:srgbClr val="006056"/>
                </a:solidFill>
                <a:effectLst/>
                <a:uLnTx/>
                <a:uFillTx/>
                <a:latin typeface="Arial" charset="0"/>
                <a:ea typeface="Arial" charset="0"/>
                <a:cs typeface="Arial" charset="0"/>
              </a:rPr>
              <a:t>100+</a:t>
            </a:r>
            <a:endParaRPr kumimoji="0" lang="en-US" sz="5000" b="0" i="0" u="none" strike="noStrike" kern="1200" cap="none" spc="0" normalizeH="0" baseline="0" noProof="0" dirty="0">
              <a:ln w="0"/>
              <a:solidFill>
                <a:srgbClr val="006056"/>
              </a:solidFill>
              <a:effectLst/>
              <a:uLnTx/>
              <a:uFillTx/>
              <a:latin typeface="Arial" charset="0"/>
              <a:ea typeface="Arial" charset="0"/>
              <a:cs typeface="Arial" charset="0"/>
            </a:endParaRPr>
          </a:p>
        </p:txBody>
      </p:sp>
      <p:sp>
        <p:nvSpPr>
          <p:cNvPr id="56" name="Rectangle 55"/>
          <p:cNvSpPr/>
          <p:nvPr/>
        </p:nvSpPr>
        <p:spPr>
          <a:xfrm>
            <a:off x="9265930" y="3276372"/>
            <a:ext cx="1813382" cy="668687"/>
          </a:xfrm>
          <a:prstGeom prst="rect">
            <a:avLst/>
          </a:prstGeom>
          <a:noFill/>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rPr>
              <a:t>Outpatient facilities</a:t>
            </a:r>
            <a:endParaRPr kumimoji="0" lang="en-US" sz="1800" b="0" i="0"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endParaRPr>
          </a:p>
        </p:txBody>
      </p:sp>
      <p:cxnSp>
        <p:nvCxnSpPr>
          <p:cNvPr id="57" name="Straight Connector 56"/>
          <p:cNvCxnSpPr/>
          <p:nvPr/>
        </p:nvCxnSpPr>
        <p:spPr>
          <a:xfrm flipH="1">
            <a:off x="1633055" y="4096975"/>
            <a:ext cx="9145876" cy="0"/>
          </a:xfrm>
          <a:prstGeom prst="line">
            <a:avLst/>
          </a:prstGeom>
          <a:ln w="349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58" name="Group 57"/>
          <p:cNvGrpSpPr/>
          <p:nvPr/>
        </p:nvGrpSpPr>
        <p:grpSpPr>
          <a:xfrm>
            <a:off x="1635934" y="4262417"/>
            <a:ext cx="9051010" cy="1092447"/>
            <a:chOff x="391933" y="4683906"/>
            <a:chExt cx="9051010" cy="1092447"/>
          </a:xfrm>
        </p:grpSpPr>
        <p:sp>
          <p:nvSpPr>
            <p:cNvPr id="59" name="Rectangle 58"/>
            <p:cNvSpPr/>
            <p:nvPr/>
          </p:nvSpPr>
          <p:spPr>
            <a:xfrm>
              <a:off x="7294562" y="4698796"/>
              <a:ext cx="2148381" cy="861774"/>
            </a:xfrm>
            <a:prstGeom prst="rect">
              <a:avLst/>
            </a:prstGeom>
            <a:noFill/>
            <a:effectLst>
              <a:outerShdw blurRad="50800" dist="50800" dir="5400000" algn="ctr" rotWithShape="0">
                <a:schemeClr val="bg1"/>
              </a:outerShdw>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0"/>
                  <a:solidFill>
                    <a:srgbClr val="006056"/>
                  </a:solidFill>
                  <a:effectLst/>
                  <a:uLnTx/>
                  <a:uFillTx/>
                  <a:latin typeface="Arial" charset="0"/>
                  <a:ea typeface="Arial" charset="0"/>
                  <a:cs typeface="Arial" charset="0"/>
                </a:rPr>
                <a:t>160K+</a:t>
              </a:r>
              <a:endParaRPr kumimoji="0" lang="en-US" sz="5000" b="0" i="0" u="none" strike="noStrike" kern="1200" cap="none" spc="0" normalizeH="0" baseline="0" noProof="0" dirty="0">
                <a:ln w="0"/>
                <a:solidFill>
                  <a:srgbClr val="006056"/>
                </a:solidFill>
                <a:effectLst/>
                <a:uLnTx/>
                <a:uFillTx/>
                <a:latin typeface="Arial" charset="0"/>
                <a:ea typeface="Arial" charset="0"/>
                <a:cs typeface="Arial" charset="0"/>
              </a:endParaRPr>
            </a:p>
          </p:txBody>
        </p:sp>
        <p:sp>
          <p:nvSpPr>
            <p:cNvPr id="60" name="Rectangle 59"/>
            <p:cNvSpPr/>
            <p:nvPr/>
          </p:nvSpPr>
          <p:spPr>
            <a:xfrm>
              <a:off x="7308630" y="5401131"/>
              <a:ext cx="2096682" cy="369332"/>
            </a:xfrm>
            <a:prstGeom prst="rect">
              <a:avLst/>
            </a:prstGeom>
            <a:noFill/>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rPr>
                <a:t>Outpatient visits</a:t>
              </a:r>
            </a:p>
          </p:txBody>
        </p:sp>
        <p:cxnSp>
          <p:nvCxnSpPr>
            <p:cNvPr id="71" name="Straight Connector 70"/>
            <p:cNvCxnSpPr/>
            <p:nvPr/>
          </p:nvCxnSpPr>
          <p:spPr>
            <a:xfrm>
              <a:off x="2845829" y="4722477"/>
              <a:ext cx="0" cy="962935"/>
            </a:xfrm>
            <a:prstGeom prst="line">
              <a:avLst/>
            </a:prstGeom>
            <a:ln w="3810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91933" y="4683906"/>
              <a:ext cx="2647539" cy="1092447"/>
              <a:chOff x="6520539" y="4683906"/>
              <a:chExt cx="2647539" cy="1092447"/>
            </a:xfrm>
          </p:grpSpPr>
          <p:sp>
            <p:nvSpPr>
              <p:cNvPr id="66" name="Rectangle 65"/>
              <p:cNvSpPr/>
              <p:nvPr/>
            </p:nvSpPr>
            <p:spPr>
              <a:xfrm>
                <a:off x="6849281" y="4683906"/>
                <a:ext cx="2318797" cy="861774"/>
              </a:xfrm>
              <a:prstGeom prst="rect">
                <a:avLst/>
              </a:prstGeom>
              <a:noFill/>
              <a:effectLst>
                <a:outerShdw blurRad="50800" dist="50800" dir="5400000" algn="ctr" rotWithShape="0">
                  <a:schemeClr val="bg1"/>
                </a:outerShdw>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0"/>
                    <a:solidFill>
                      <a:srgbClr val="006056"/>
                    </a:solidFill>
                    <a:effectLst/>
                    <a:uLnTx/>
                    <a:uFillTx/>
                    <a:latin typeface="Arial" charset="0"/>
                    <a:ea typeface="Arial" charset="0"/>
                    <a:cs typeface="Arial" charset="0"/>
                  </a:rPr>
                  <a:t>15K</a:t>
                </a:r>
                <a:endParaRPr kumimoji="0" lang="en-US" sz="5000" b="0" i="0" u="none" strike="noStrike" kern="1200" cap="none" spc="0" normalizeH="0" baseline="0" noProof="0" dirty="0">
                  <a:ln w="0"/>
                  <a:solidFill>
                    <a:srgbClr val="006056"/>
                  </a:solidFill>
                  <a:effectLst/>
                  <a:uLnTx/>
                  <a:uFillTx/>
                  <a:latin typeface="Arial" charset="0"/>
                  <a:ea typeface="Arial" charset="0"/>
                  <a:cs typeface="Arial" charset="0"/>
                </a:endParaRPr>
              </a:p>
            </p:txBody>
          </p:sp>
          <p:sp>
            <p:nvSpPr>
              <p:cNvPr id="67" name="Rectangle 66"/>
              <p:cNvSpPr/>
              <p:nvPr/>
            </p:nvSpPr>
            <p:spPr>
              <a:xfrm>
                <a:off x="6520539" y="5407021"/>
                <a:ext cx="2308629" cy="369332"/>
              </a:xfrm>
              <a:prstGeom prst="rect">
                <a:avLst/>
              </a:prstGeom>
              <a:noFill/>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rPr>
                  <a:t>Admissions annually</a:t>
                </a:r>
                <a:endParaRPr kumimoji="0" lang="en-US" sz="1800" b="0" i="0"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endParaRPr>
              </a:p>
            </p:txBody>
          </p:sp>
        </p:grpSp>
      </p:grpSp>
      <p:cxnSp>
        <p:nvCxnSpPr>
          <p:cNvPr id="83" name="Straight Connector 82"/>
          <p:cNvCxnSpPr/>
          <p:nvPr/>
        </p:nvCxnSpPr>
        <p:spPr>
          <a:xfrm>
            <a:off x="6128704" y="4294639"/>
            <a:ext cx="0" cy="962935"/>
          </a:xfrm>
          <a:prstGeom prst="line">
            <a:avLst/>
          </a:prstGeom>
          <a:ln w="3810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8281510" y="4300988"/>
            <a:ext cx="0" cy="962935"/>
          </a:xfrm>
          <a:prstGeom prst="line">
            <a:avLst/>
          </a:prstGeom>
          <a:ln w="3810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7900398" y="2057282"/>
            <a:ext cx="0" cy="740287"/>
          </a:xfrm>
          <a:prstGeom prst="line">
            <a:avLst/>
          </a:prstGeom>
          <a:ln w="3810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417242" y="2120365"/>
            <a:ext cx="0" cy="714577"/>
          </a:xfrm>
          <a:prstGeom prst="line">
            <a:avLst/>
          </a:prstGeom>
          <a:ln w="3810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7243823" y="3209468"/>
            <a:ext cx="0" cy="740287"/>
          </a:xfrm>
          <a:prstGeom prst="line">
            <a:avLst/>
          </a:prstGeom>
          <a:ln w="3810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3289722" y="1454106"/>
            <a:ext cx="6769394" cy="369332"/>
          </a:xfrm>
          <a:prstGeom prst="rect">
            <a:avLst/>
          </a:prstGeom>
          <a:noFill/>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rPr>
              <a:t>Memorial’s Mission is Building a Healthier Community</a:t>
            </a:r>
          </a:p>
        </p:txBody>
      </p:sp>
      <p:cxnSp>
        <p:nvCxnSpPr>
          <p:cNvPr id="37" name="Straight Connector 36">
            <a:extLst>
              <a:ext uri="{FF2B5EF4-FFF2-40B4-BE49-F238E27FC236}">
                <a16:creationId xmlns:a16="http://schemas.microsoft.com/office/drawing/2014/main" id="{17A4406C-1A55-4CFD-9435-1FCF24C012AE}"/>
              </a:ext>
            </a:extLst>
          </p:cNvPr>
          <p:cNvCxnSpPr/>
          <p:nvPr/>
        </p:nvCxnSpPr>
        <p:spPr>
          <a:xfrm flipH="1">
            <a:off x="1633055" y="5471329"/>
            <a:ext cx="9145876" cy="0"/>
          </a:xfrm>
          <a:prstGeom prst="line">
            <a:avLst/>
          </a:prstGeom>
          <a:ln w="349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9B1BC8A6-DB38-4170-9502-AABF35734D41}"/>
              </a:ext>
            </a:extLst>
          </p:cNvPr>
          <p:cNvSpPr/>
          <p:nvPr/>
        </p:nvSpPr>
        <p:spPr>
          <a:xfrm>
            <a:off x="1748868" y="5792625"/>
            <a:ext cx="4197171" cy="646331"/>
          </a:xfrm>
          <a:prstGeom prst="rect">
            <a:avLst/>
          </a:prstGeom>
          <a:noFill/>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Arial" charset="0"/>
                <a:cs typeface="Arial" charset="0"/>
              </a:rPr>
              <a:t>Operating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Arial" charset="0"/>
                <a:cs typeface="Arial" charset="0"/>
              </a:rPr>
              <a:t>Procedures Rooms</a:t>
            </a:r>
            <a:endParaRPr kumimoji="0" lang="en-US" sz="1900" b="0" i="1"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endParaRPr>
          </a:p>
        </p:txBody>
      </p:sp>
      <p:sp>
        <p:nvSpPr>
          <p:cNvPr id="39" name="Rectangle 38">
            <a:extLst>
              <a:ext uri="{FF2B5EF4-FFF2-40B4-BE49-F238E27FC236}">
                <a16:creationId xmlns:a16="http://schemas.microsoft.com/office/drawing/2014/main" id="{B0257D95-2D5B-494B-8AA5-352BC8F88892}"/>
              </a:ext>
            </a:extLst>
          </p:cNvPr>
          <p:cNvSpPr/>
          <p:nvPr/>
        </p:nvSpPr>
        <p:spPr>
          <a:xfrm>
            <a:off x="3978011" y="5617444"/>
            <a:ext cx="910982" cy="861774"/>
          </a:xfrm>
          <a:prstGeom prst="rect">
            <a:avLst/>
          </a:prstGeom>
          <a:noFill/>
          <a:effectLst>
            <a:outerShdw blurRad="50800" dist="50800" dir="5400000" algn="ctr" rotWithShape="0">
              <a:schemeClr val="bg1"/>
            </a:outerShdw>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0"/>
                <a:solidFill>
                  <a:srgbClr val="006056"/>
                </a:solidFill>
                <a:effectLst/>
                <a:uLnTx/>
                <a:uFillTx/>
                <a:latin typeface="Arial" charset="0"/>
                <a:ea typeface="Arial" charset="0"/>
                <a:cs typeface="Arial" charset="0"/>
              </a:rPr>
              <a:t>50</a:t>
            </a:r>
            <a:endParaRPr kumimoji="0" lang="en-US" sz="5000" b="0" i="0" u="none" strike="noStrike" kern="1200" cap="none" spc="0" normalizeH="0" baseline="0" noProof="0" dirty="0">
              <a:ln w="0"/>
              <a:solidFill>
                <a:srgbClr val="006056"/>
              </a:solidFill>
              <a:effectLst/>
              <a:uLnTx/>
              <a:uFillTx/>
              <a:latin typeface="Arial" charset="0"/>
              <a:ea typeface="Arial" charset="0"/>
              <a:cs typeface="Arial" charset="0"/>
            </a:endParaRPr>
          </a:p>
        </p:txBody>
      </p:sp>
      <p:cxnSp>
        <p:nvCxnSpPr>
          <p:cNvPr id="40" name="Straight Connector 39">
            <a:extLst>
              <a:ext uri="{FF2B5EF4-FFF2-40B4-BE49-F238E27FC236}">
                <a16:creationId xmlns:a16="http://schemas.microsoft.com/office/drawing/2014/main" id="{332387A0-3E56-440E-9F30-BB48CF63817C}"/>
              </a:ext>
            </a:extLst>
          </p:cNvPr>
          <p:cNvCxnSpPr/>
          <p:nvPr/>
        </p:nvCxnSpPr>
        <p:spPr>
          <a:xfrm>
            <a:off x="4985942" y="5617444"/>
            <a:ext cx="0" cy="962935"/>
          </a:xfrm>
          <a:prstGeom prst="line">
            <a:avLst/>
          </a:prstGeom>
          <a:ln w="3810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97CDC149-7482-4557-B90F-E4C9EC3A04B7}"/>
              </a:ext>
            </a:extLst>
          </p:cNvPr>
          <p:cNvSpPr/>
          <p:nvPr/>
        </p:nvSpPr>
        <p:spPr>
          <a:xfrm>
            <a:off x="8166742" y="5617444"/>
            <a:ext cx="1460207" cy="861774"/>
          </a:xfrm>
          <a:prstGeom prst="rect">
            <a:avLst/>
          </a:prstGeom>
          <a:noFill/>
          <a:effectLst>
            <a:outerShdw blurRad="50800" dist="50800" dir="5400000" algn="ctr" rotWithShape="0">
              <a:schemeClr val="bg1"/>
            </a:outerShdw>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0"/>
                <a:solidFill>
                  <a:srgbClr val="006056"/>
                </a:solidFill>
                <a:effectLst/>
                <a:uLnTx/>
                <a:uFillTx/>
                <a:latin typeface="Arial" charset="0"/>
                <a:ea typeface="Arial" charset="0"/>
                <a:cs typeface="Arial" charset="0"/>
              </a:rPr>
              <a:t>334</a:t>
            </a:r>
            <a:endParaRPr kumimoji="0" lang="en-US" sz="5000" b="0" i="0" u="none" strike="noStrike" kern="1200" cap="none" spc="0" normalizeH="0" baseline="0" noProof="0" dirty="0">
              <a:ln w="0"/>
              <a:solidFill>
                <a:srgbClr val="006056"/>
              </a:solidFill>
              <a:effectLst/>
              <a:uLnTx/>
              <a:uFillTx/>
              <a:latin typeface="Arial" charset="0"/>
              <a:ea typeface="Arial" charset="0"/>
              <a:cs typeface="Arial" charset="0"/>
            </a:endParaRPr>
          </a:p>
        </p:txBody>
      </p:sp>
      <p:sp>
        <p:nvSpPr>
          <p:cNvPr id="44" name="Rectangle 43">
            <a:extLst>
              <a:ext uri="{FF2B5EF4-FFF2-40B4-BE49-F238E27FC236}">
                <a16:creationId xmlns:a16="http://schemas.microsoft.com/office/drawing/2014/main" id="{5E8AAD74-2E80-4110-9AFE-FE810E3F978A}"/>
              </a:ext>
            </a:extLst>
          </p:cNvPr>
          <p:cNvSpPr/>
          <p:nvPr/>
        </p:nvSpPr>
        <p:spPr>
          <a:xfrm>
            <a:off x="9438396" y="5733988"/>
            <a:ext cx="1408407" cy="646331"/>
          </a:xfrm>
          <a:prstGeom prst="rect">
            <a:avLst/>
          </a:prstGeom>
          <a:noFill/>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rPr>
              <a:t>Nursing Home beds</a:t>
            </a:r>
          </a:p>
        </p:txBody>
      </p:sp>
      <p:cxnSp>
        <p:nvCxnSpPr>
          <p:cNvPr id="45" name="Straight Connector 44">
            <a:extLst>
              <a:ext uri="{FF2B5EF4-FFF2-40B4-BE49-F238E27FC236}">
                <a16:creationId xmlns:a16="http://schemas.microsoft.com/office/drawing/2014/main" id="{B309C2DD-832F-4D01-AA4C-D9CB67402B7B}"/>
              </a:ext>
            </a:extLst>
          </p:cNvPr>
          <p:cNvCxnSpPr/>
          <p:nvPr/>
        </p:nvCxnSpPr>
        <p:spPr>
          <a:xfrm>
            <a:off x="8044319" y="5626267"/>
            <a:ext cx="0" cy="962935"/>
          </a:xfrm>
          <a:prstGeom prst="line">
            <a:avLst/>
          </a:prstGeom>
          <a:ln w="3810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5DB4EC54-CCD2-46C9-AFC7-AEF446EDC3F7}"/>
              </a:ext>
            </a:extLst>
          </p:cNvPr>
          <p:cNvSpPr/>
          <p:nvPr/>
        </p:nvSpPr>
        <p:spPr>
          <a:xfrm>
            <a:off x="5588042" y="6373649"/>
            <a:ext cx="3085714" cy="384721"/>
          </a:xfrm>
          <a:prstGeom prst="rect">
            <a:avLst/>
          </a:prstGeom>
          <a:noFill/>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1" u="none" strike="noStrike" kern="1200" cap="none" spc="0" normalizeH="0" baseline="0" noProof="0" dirty="0">
                <a:ln w="0"/>
                <a:solidFill>
                  <a:prstClr val="black">
                    <a:lumMod val="65000"/>
                    <a:lumOff val="35000"/>
                  </a:prstClr>
                </a:solidFill>
                <a:effectLst/>
                <a:uLnTx/>
                <a:uFillTx/>
                <a:latin typeface="Arial" charset="0"/>
                <a:ea typeface="Arial" charset="0"/>
                <a:cs typeface="Arial" charset="0"/>
              </a:rPr>
              <a:t>Ambulatory visits</a:t>
            </a:r>
          </a:p>
        </p:txBody>
      </p:sp>
      <p:sp>
        <p:nvSpPr>
          <p:cNvPr id="49" name="Rectangle 48">
            <a:extLst>
              <a:ext uri="{FF2B5EF4-FFF2-40B4-BE49-F238E27FC236}">
                <a16:creationId xmlns:a16="http://schemas.microsoft.com/office/drawing/2014/main" id="{AECD8DD4-662B-4C34-B873-EE7B33151111}"/>
              </a:ext>
            </a:extLst>
          </p:cNvPr>
          <p:cNvSpPr/>
          <p:nvPr/>
        </p:nvSpPr>
        <p:spPr>
          <a:xfrm>
            <a:off x="5600228" y="5614376"/>
            <a:ext cx="2148381" cy="861774"/>
          </a:xfrm>
          <a:prstGeom prst="rect">
            <a:avLst/>
          </a:prstGeom>
          <a:noFill/>
          <a:effectLst>
            <a:outerShdw blurRad="50800" dist="50800" dir="5400000" algn="ctr" rotWithShape="0">
              <a:schemeClr val="bg1"/>
            </a:outerShdw>
          </a:effectLst>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0"/>
                <a:solidFill>
                  <a:srgbClr val="006056"/>
                </a:solidFill>
                <a:effectLst/>
                <a:uLnTx/>
                <a:uFillTx/>
                <a:latin typeface="Arial" charset="0"/>
                <a:ea typeface="Arial" charset="0"/>
                <a:cs typeface="Arial" charset="0"/>
              </a:rPr>
              <a:t>500K+</a:t>
            </a:r>
            <a:endParaRPr kumimoji="0" lang="en-US" sz="5000" b="0" i="0" u="none" strike="noStrike" kern="1200" cap="none" spc="0" normalizeH="0" baseline="0" noProof="0" dirty="0">
              <a:ln w="0"/>
              <a:solidFill>
                <a:srgbClr val="006056"/>
              </a:solidFill>
              <a:effectLst/>
              <a:uLnTx/>
              <a:uFillTx/>
              <a:latin typeface="Arial" charset="0"/>
              <a:ea typeface="Arial" charset="0"/>
              <a:cs typeface="Arial" charset="0"/>
            </a:endParaRPr>
          </a:p>
        </p:txBody>
      </p:sp>
      <p:sp>
        <p:nvSpPr>
          <p:cNvPr id="2" name="Slide Number Placeholder 1">
            <a:extLst>
              <a:ext uri="{FF2B5EF4-FFF2-40B4-BE49-F238E27FC236}">
                <a16:creationId xmlns:a16="http://schemas.microsoft.com/office/drawing/2014/main" id="{00BBBE04-D045-40C0-8FF8-93985EFAAA98}"/>
              </a:ext>
            </a:extLst>
          </p:cNvPr>
          <p:cNvSpPr>
            <a:spLocks noGrp="1"/>
          </p:cNvSpPr>
          <p:nvPr>
            <p:ph type="sldNum" sz="quarter" idx="10"/>
          </p:nvPr>
        </p:nvSpPr>
        <p:spPr/>
        <p:txBody>
          <a:bodyPr/>
          <a:lstStyle/>
          <a:p>
            <a:fld id="{38A93033-3956-564F-8B4D-D619459B567D}" type="slidenum">
              <a:rPr lang="en-US" smtClean="0"/>
              <a:t>32</a:t>
            </a:fld>
            <a:endParaRPr lang="en-US"/>
          </a:p>
        </p:txBody>
      </p:sp>
    </p:spTree>
    <p:extLst>
      <p:ext uri="{BB962C8B-B14F-4D97-AF65-F5344CB8AC3E}">
        <p14:creationId xmlns:p14="http://schemas.microsoft.com/office/powerpoint/2010/main" val="1684436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100" y="1605555"/>
            <a:ext cx="4965700" cy="49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T.tif"/>
          <p:cNvPicPr>
            <a:picLocks noChangeAspect="1"/>
          </p:cNvPicPr>
          <p:nvPr/>
        </p:nvPicPr>
        <p:blipFill rotWithShape="1">
          <a:blip r:embed="rId4">
            <a:extLst>
              <a:ext uri="{28A0092B-C50C-407E-A947-70E740481C1C}">
                <a14:useLocalDpi xmlns:a14="http://schemas.microsoft.com/office/drawing/2010/main" val="0"/>
              </a:ext>
            </a:extLst>
          </a:blip>
          <a:srcRect r="2418"/>
          <a:stretch/>
        </p:blipFill>
        <p:spPr bwMode="auto">
          <a:xfrm>
            <a:off x="3034392" y="1660735"/>
            <a:ext cx="6085115" cy="488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84385" y="332249"/>
            <a:ext cx="11427728" cy="660082"/>
          </a:xfrm>
        </p:spPr>
        <p:txBody>
          <a:bodyPr/>
          <a:lstStyle/>
          <a:p>
            <a:r>
              <a:rPr lang="en-US" dirty="0"/>
              <a:t>Memorial’s vision</a:t>
            </a:r>
          </a:p>
        </p:txBody>
      </p:sp>
      <p:sp>
        <p:nvSpPr>
          <p:cNvPr id="2" name="Slide Number Placeholder 1">
            <a:extLst>
              <a:ext uri="{FF2B5EF4-FFF2-40B4-BE49-F238E27FC236}">
                <a16:creationId xmlns:a16="http://schemas.microsoft.com/office/drawing/2014/main" id="{20DCF9C8-6D7B-4C26-9573-86229780DC38}"/>
              </a:ext>
            </a:extLst>
          </p:cNvPr>
          <p:cNvSpPr>
            <a:spLocks noGrp="1"/>
          </p:cNvSpPr>
          <p:nvPr>
            <p:ph type="sldNum" sz="quarter" idx="10"/>
          </p:nvPr>
        </p:nvSpPr>
        <p:spPr/>
        <p:txBody>
          <a:bodyPr/>
          <a:lstStyle/>
          <a:p>
            <a:fld id="{38A93033-3956-564F-8B4D-D619459B567D}" type="slidenum">
              <a:rPr lang="en-US" smtClean="0"/>
              <a:t>33</a:t>
            </a:fld>
            <a:endParaRPr lang="en-US"/>
          </a:p>
        </p:txBody>
      </p:sp>
    </p:spTree>
    <p:extLst>
      <p:ext uri="{BB962C8B-B14F-4D97-AF65-F5344CB8AC3E}">
        <p14:creationId xmlns:p14="http://schemas.microsoft.com/office/powerpoint/2010/main" val="269573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2000" fill="hold"/>
                                        <p:tgtEl>
                                          <p:spTgt spid="5"/>
                                        </p:tgtEl>
                                        <p:attrNameLst>
                                          <p:attrName>ppt_w</p:attrName>
                                        </p:attrNameLst>
                                      </p:cBhvr>
                                      <p:tavLst>
                                        <p:tav tm="0">
                                          <p:val>
                                            <p:fltVal val="0"/>
                                          </p:val>
                                        </p:tav>
                                        <p:tav tm="100000">
                                          <p:val>
                                            <p:strVal val="#ppt_w"/>
                                          </p:val>
                                        </p:tav>
                                      </p:tavLst>
                                    </p:anim>
                                    <p:anim calcmode="lin" valueType="num">
                                      <p:cBhvr>
                                        <p:cTn id="17" dur="2000" fill="hold"/>
                                        <p:tgtEl>
                                          <p:spTgt spid="5"/>
                                        </p:tgtEl>
                                        <p:attrNameLst>
                                          <p:attrName>ppt_h</p:attrName>
                                        </p:attrNameLst>
                                      </p:cBhvr>
                                      <p:tavLst>
                                        <p:tav tm="0">
                                          <p:val>
                                            <p:fltVal val="0"/>
                                          </p:val>
                                        </p:tav>
                                        <p:tav tm="100000">
                                          <p:val>
                                            <p:strVal val="#ppt_h"/>
                                          </p:val>
                                        </p:tav>
                                      </p:tavLst>
                                    </p:anim>
                                    <p:anim calcmode="lin" valueType="num">
                                      <p:cBhvr>
                                        <p:cTn id="18" dur="2000" fill="hold"/>
                                        <p:tgtEl>
                                          <p:spTgt spid="5"/>
                                        </p:tgtEl>
                                        <p:attrNameLst>
                                          <p:attrName>style.rotation</p:attrName>
                                        </p:attrNameLst>
                                      </p:cBhvr>
                                      <p:tavLst>
                                        <p:tav tm="0">
                                          <p:val>
                                            <p:fltVal val="90"/>
                                          </p:val>
                                        </p:tav>
                                        <p:tav tm="100000">
                                          <p:val>
                                            <p:fltVal val="0"/>
                                          </p:val>
                                        </p:tav>
                                      </p:tavLst>
                                    </p:anim>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Growing Pains and “Hassle Factors”</a:t>
            </a:r>
          </a:p>
        </p:txBody>
      </p:sp>
      <p:sp>
        <p:nvSpPr>
          <p:cNvPr id="94" name="Title 1"/>
          <p:cNvSpPr txBox="1">
            <a:spLocks/>
          </p:cNvSpPr>
          <p:nvPr/>
        </p:nvSpPr>
        <p:spPr bwMode="white">
          <a:xfrm>
            <a:off x="2209251" y="2141929"/>
            <a:ext cx="2485969" cy="275544"/>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056"/>
                </a:solidFill>
                <a:effectLst/>
                <a:uLnTx/>
                <a:uFillTx/>
                <a:latin typeface="Arial" charset="0"/>
                <a:ea typeface="Arial" charset="0"/>
                <a:cs typeface="Arial" charset="0"/>
              </a:rPr>
              <a:t>Internal Factors</a:t>
            </a:r>
          </a:p>
        </p:txBody>
      </p:sp>
      <p:sp>
        <p:nvSpPr>
          <p:cNvPr id="95" name="Title 1"/>
          <p:cNvSpPr txBox="1">
            <a:spLocks/>
          </p:cNvSpPr>
          <p:nvPr/>
        </p:nvSpPr>
        <p:spPr bwMode="white">
          <a:xfrm>
            <a:off x="5044531" y="1889188"/>
            <a:ext cx="1597078" cy="494170"/>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056"/>
                </a:solidFill>
                <a:effectLst/>
                <a:uLnTx/>
                <a:uFillTx/>
                <a:latin typeface="Arial" charset="0"/>
                <a:ea typeface="Arial" charset="0"/>
                <a:cs typeface="Arial" charset="0"/>
              </a:rPr>
              <a:t>Vendor Management</a:t>
            </a:r>
          </a:p>
        </p:txBody>
      </p:sp>
      <p:sp>
        <p:nvSpPr>
          <p:cNvPr id="96" name="Title 1"/>
          <p:cNvSpPr txBox="1">
            <a:spLocks/>
          </p:cNvSpPr>
          <p:nvPr/>
        </p:nvSpPr>
        <p:spPr bwMode="white">
          <a:xfrm>
            <a:off x="6714803" y="2118783"/>
            <a:ext cx="2988819" cy="312737"/>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056"/>
                </a:solidFill>
                <a:effectLst/>
                <a:uLnTx/>
                <a:uFillTx/>
                <a:latin typeface="Arial" charset="0"/>
                <a:ea typeface="Arial" charset="0"/>
                <a:cs typeface="Arial" charset="0"/>
              </a:rPr>
              <a:t>Patient Factors</a:t>
            </a:r>
          </a:p>
        </p:txBody>
      </p:sp>
      <p:sp>
        <p:nvSpPr>
          <p:cNvPr id="99" name="Rectangle 98"/>
          <p:cNvSpPr/>
          <p:nvPr/>
        </p:nvSpPr>
        <p:spPr bwMode="auto">
          <a:xfrm>
            <a:off x="8999163" y="4705754"/>
            <a:ext cx="655481" cy="660928"/>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00" name="Rectangle 99"/>
          <p:cNvSpPr/>
          <p:nvPr/>
        </p:nvSpPr>
        <p:spPr bwMode="auto">
          <a:xfrm>
            <a:off x="8274891" y="2555007"/>
            <a:ext cx="655475" cy="660928"/>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01" name="Rectangle 100"/>
          <p:cNvSpPr/>
          <p:nvPr/>
        </p:nvSpPr>
        <p:spPr bwMode="auto">
          <a:xfrm>
            <a:off x="4219447" y="2527880"/>
            <a:ext cx="657179" cy="660928"/>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02" name="Rectangle 101"/>
          <p:cNvSpPr/>
          <p:nvPr/>
        </p:nvSpPr>
        <p:spPr bwMode="auto">
          <a:xfrm>
            <a:off x="3505108" y="2527880"/>
            <a:ext cx="657179" cy="660928"/>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03" name="Rectangle 102"/>
          <p:cNvSpPr/>
          <p:nvPr/>
        </p:nvSpPr>
        <p:spPr bwMode="auto">
          <a:xfrm>
            <a:off x="5508405" y="2557288"/>
            <a:ext cx="656179" cy="66092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04" name="Rectangle 103"/>
          <p:cNvSpPr/>
          <p:nvPr/>
        </p:nvSpPr>
        <p:spPr bwMode="auto">
          <a:xfrm>
            <a:off x="2787034" y="2528315"/>
            <a:ext cx="657584" cy="660928"/>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05" name="Rectangle 104"/>
          <p:cNvSpPr/>
          <p:nvPr/>
        </p:nvSpPr>
        <p:spPr bwMode="auto">
          <a:xfrm>
            <a:off x="8976907" y="2558925"/>
            <a:ext cx="655482" cy="660928"/>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06" name="Rectangle 105"/>
          <p:cNvSpPr/>
          <p:nvPr/>
        </p:nvSpPr>
        <p:spPr bwMode="auto">
          <a:xfrm>
            <a:off x="6856295" y="3267703"/>
            <a:ext cx="655482" cy="660928"/>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08" name="Rectangle 107"/>
          <p:cNvSpPr/>
          <p:nvPr/>
        </p:nvSpPr>
        <p:spPr bwMode="auto">
          <a:xfrm>
            <a:off x="6857129" y="3972749"/>
            <a:ext cx="655482" cy="660928"/>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09" name="Rectangle 108"/>
          <p:cNvSpPr/>
          <p:nvPr/>
        </p:nvSpPr>
        <p:spPr bwMode="auto">
          <a:xfrm>
            <a:off x="2086667" y="3233416"/>
            <a:ext cx="655481" cy="660928"/>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092D2">
                  <a:lumMod val="60000"/>
                  <a:lumOff val="40000"/>
                </a:srgbClr>
              </a:solidFill>
              <a:effectLst/>
              <a:uLnTx/>
              <a:uFillTx/>
              <a:latin typeface="Arial" charset="0"/>
              <a:ea typeface="Arial" charset="0"/>
              <a:cs typeface="Arial" charset="0"/>
            </a:endParaRPr>
          </a:p>
        </p:txBody>
      </p:sp>
      <p:sp>
        <p:nvSpPr>
          <p:cNvPr id="110" name="Rectangle 109"/>
          <p:cNvSpPr/>
          <p:nvPr/>
        </p:nvSpPr>
        <p:spPr bwMode="auto">
          <a:xfrm>
            <a:off x="2795057" y="3239437"/>
            <a:ext cx="655481" cy="660928"/>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11" name="Rectangle 110"/>
          <p:cNvSpPr/>
          <p:nvPr/>
        </p:nvSpPr>
        <p:spPr bwMode="auto">
          <a:xfrm>
            <a:off x="2085472" y="3942358"/>
            <a:ext cx="655481" cy="660928"/>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12" name="Rectangle 111"/>
          <p:cNvSpPr/>
          <p:nvPr/>
        </p:nvSpPr>
        <p:spPr bwMode="auto">
          <a:xfrm>
            <a:off x="2795057" y="3951815"/>
            <a:ext cx="655481" cy="660928"/>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13" name="Rectangle 112"/>
          <p:cNvSpPr/>
          <p:nvPr/>
        </p:nvSpPr>
        <p:spPr bwMode="auto">
          <a:xfrm>
            <a:off x="4214960" y="3239437"/>
            <a:ext cx="657179" cy="660928"/>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14" name="Rectangle 113"/>
          <p:cNvSpPr/>
          <p:nvPr/>
        </p:nvSpPr>
        <p:spPr bwMode="auto">
          <a:xfrm>
            <a:off x="3505550" y="3245440"/>
            <a:ext cx="657179" cy="660928"/>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15" name="Rectangle 114"/>
          <p:cNvSpPr/>
          <p:nvPr/>
        </p:nvSpPr>
        <p:spPr bwMode="auto">
          <a:xfrm>
            <a:off x="2795057" y="4664668"/>
            <a:ext cx="657179" cy="660928"/>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16" name="Rectangle 115"/>
          <p:cNvSpPr/>
          <p:nvPr/>
        </p:nvSpPr>
        <p:spPr bwMode="auto">
          <a:xfrm>
            <a:off x="4216553" y="3948605"/>
            <a:ext cx="657179" cy="660928"/>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17" name="Rectangle 116"/>
          <p:cNvSpPr/>
          <p:nvPr/>
        </p:nvSpPr>
        <p:spPr bwMode="auto">
          <a:xfrm>
            <a:off x="4214339" y="4665556"/>
            <a:ext cx="657179" cy="660928"/>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18" name="Rectangle 117"/>
          <p:cNvSpPr/>
          <p:nvPr/>
        </p:nvSpPr>
        <p:spPr bwMode="auto">
          <a:xfrm>
            <a:off x="3508755" y="4660299"/>
            <a:ext cx="657584" cy="660928"/>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19" name="Rectangle 118"/>
          <p:cNvSpPr/>
          <p:nvPr/>
        </p:nvSpPr>
        <p:spPr bwMode="auto">
          <a:xfrm>
            <a:off x="7566969" y="3971293"/>
            <a:ext cx="657179" cy="660928"/>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20" name="Rectangle 119"/>
          <p:cNvSpPr/>
          <p:nvPr/>
        </p:nvSpPr>
        <p:spPr bwMode="auto">
          <a:xfrm>
            <a:off x="7569361" y="4673920"/>
            <a:ext cx="660253" cy="670355"/>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21" name="Rectangle 120"/>
          <p:cNvSpPr/>
          <p:nvPr/>
        </p:nvSpPr>
        <p:spPr bwMode="auto">
          <a:xfrm>
            <a:off x="5505801" y="3259102"/>
            <a:ext cx="657179" cy="660928"/>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22" name="Rectangle 121"/>
          <p:cNvSpPr/>
          <p:nvPr/>
        </p:nvSpPr>
        <p:spPr bwMode="auto">
          <a:xfrm>
            <a:off x="5505384" y="3963811"/>
            <a:ext cx="657179" cy="660928"/>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23" name="Rectangle 122"/>
          <p:cNvSpPr/>
          <p:nvPr/>
        </p:nvSpPr>
        <p:spPr bwMode="auto">
          <a:xfrm>
            <a:off x="5505383" y="4676269"/>
            <a:ext cx="657179" cy="660928"/>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24" name="Rectangle 123"/>
          <p:cNvSpPr/>
          <p:nvPr/>
        </p:nvSpPr>
        <p:spPr bwMode="auto">
          <a:xfrm>
            <a:off x="7567617" y="3267137"/>
            <a:ext cx="657179" cy="660928"/>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092D2">
                  <a:lumMod val="60000"/>
                  <a:lumOff val="40000"/>
                </a:srgbClr>
              </a:solidFill>
              <a:effectLst/>
              <a:uLnTx/>
              <a:uFillTx/>
              <a:latin typeface="Arial" charset="0"/>
              <a:ea typeface="Arial" charset="0"/>
              <a:cs typeface="Arial" charset="0"/>
            </a:endParaRPr>
          </a:p>
        </p:txBody>
      </p:sp>
      <p:sp>
        <p:nvSpPr>
          <p:cNvPr id="125" name="Rectangle 124"/>
          <p:cNvSpPr/>
          <p:nvPr/>
        </p:nvSpPr>
        <p:spPr bwMode="auto">
          <a:xfrm>
            <a:off x="8274166" y="3969365"/>
            <a:ext cx="657179" cy="660928"/>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26" name="Rectangle 125"/>
          <p:cNvSpPr/>
          <p:nvPr/>
        </p:nvSpPr>
        <p:spPr bwMode="auto">
          <a:xfrm>
            <a:off x="8976978" y="3265498"/>
            <a:ext cx="655481" cy="660928"/>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27" name="Rectangle 126"/>
          <p:cNvSpPr/>
          <p:nvPr/>
        </p:nvSpPr>
        <p:spPr bwMode="auto">
          <a:xfrm>
            <a:off x="6857130" y="4685979"/>
            <a:ext cx="655481" cy="660928"/>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28" name="Rectangle 127"/>
          <p:cNvSpPr/>
          <p:nvPr/>
        </p:nvSpPr>
        <p:spPr bwMode="auto">
          <a:xfrm>
            <a:off x="8980786" y="3973175"/>
            <a:ext cx="657179" cy="660928"/>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29" name="Rectangle 128"/>
          <p:cNvSpPr/>
          <p:nvPr/>
        </p:nvSpPr>
        <p:spPr bwMode="auto">
          <a:xfrm>
            <a:off x="8281509" y="4673919"/>
            <a:ext cx="657179" cy="67035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dirty="0">
              <a:ln>
                <a:noFill/>
              </a:ln>
              <a:solidFill>
                <a:srgbClr val="0D94D2"/>
              </a:solidFill>
              <a:effectLst/>
              <a:uLnTx/>
              <a:uFillTx/>
              <a:latin typeface="Arial" charset="0"/>
              <a:ea typeface="Arial" charset="0"/>
              <a:cs typeface="Arial" charset="0"/>
            </a:endParaRPr>
          </a:p>
        </p:txBody>
      </p:sp>
      <p:sp>
        <p:nvSpPr>
          <p:cNvPr id="132" name="Title 1"/>
          <p:cNvSpPr txBox="1">
            <a:spLocks/>
          </p:cNvSpPr>
          <p:nvPr/>
        </p:nvSpPr>
        <p:spPr bwMode="white">
          <a:xfrm>
            <a:off x="2735171" y="2619759"/>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Payor contracting</a:t>
            </a:r>
          </a:p>
        </p:txBody>
      </p:sp>
      <p:sp>
        <p:nvSpPr>
          <p:cNvPr id="133" name="Title 1"/>
          <p:cNvSpPr txBox="1">
            <a:spLocks/>
          </p:cNvSpPr>
          <p:nvPr/>
        </p:nvSpPr>
        <p:spPr bwMode="white">
          <a:xfrm>
            <a:off x="3483220" y="2616538"/>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855 cash flow delays</a:t>
            </a:r>
          </a:p>
        </p:txBody>
      </p:sp>
      <p:sp>
        <p:nvSpPr>
          <p:cNvPr id="134" name="Title 1"/>
          <p:cNvSpPr txBox="1">
            <a:spLocks/>
          </p:cNvSpPr>
          <p:nvPr/>
        </p:nvSpPr>
        <p:spPr bwMode="white">
          <a:xfrm>
            <a:off x="4129130" y="2610341"/>
            <a:ext cx="828378"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Running dual scheduling</a:t>
            </a:r>
          </a:p>
        </p:txBody>
      </p:sp>
      <p:sp>
        <p:nvSpPr>
          <p:cNvPr id="135" name="Title 1"/>
          <p:cNvSpPr txBox="1">
            <a:spLocks/>
          </p:cNvSpPr>
          <p:nvPr/>
        </p:nvSpPr>
        <p:spPr bwMode="white">
          <a:xfrm>
            <a:off x="8956742" y="4788215"/>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I don’t want to feel like a number</a:t>
            </a:r>
          </a:p>
        </p:txBody>
      </p:sp>
      <p:sp>
        <p:nvSpPr>
          <p:cNvPr id="136" name="Title 1"/>
          <p:cNvSpPr txBox="1">
            <a:spLocks/>
          </p:cNvSpPr>
          <p:nvPr/>
        </p:nvSpPr>
        <p:spPr bwMode="white">
          <a:xfrm>
            <a:off x="8242235" y="2643044"/>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How do I pay?</a:t>
            </a:r>
          </a:p>
        </p:txBody>
      </p:sp>
      <p:sp>
        <p:nvSpPr>
          <p:cNvPr id="137" name="Title 1"/>
          <p:cNvSpPr txBox="1">
            <a:spLocks/>
          </p:cNvSpPr>
          <p:nvPr/>
        </p:nvSpPr>
        <p:spPr bwMode="white">
          <a:xfrm>
            <a:off x="5466780" y="2665525"/>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Consolidation of contracts</a:t>
            </a:r>
          </a:p>
        </p:txBody>
      </p:sp>
      <p:sp>
        <p:nvSpPr>
          <p:cNvPr id="138" name="Title 1"/>
          <p:cNvSpPr txBox="1">
            <a:spLocks/>
          </p:cNvSpPr>
          <p:nvPr/>
        </p:nvSpPr>
        <p:spPr bwMode="white">
          <a:xfrm>
            <a:off x="8904608" y="2641387"/>
            <a:ext cx="799014"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Cost changes by location</a:t>
            </a:r>
          </a:p>
        </p:txBody>
      </p:sp>
      <p:sp>
        <p:nvSpPr>
          <p:cNvPr id="139" name="Title 1"/>
          <p:cNvSpPr txBox="1">
            <a:spLocks/>
          </p:cNvSpPr>
          <p:nvPr/>
        </p:nvSpPr>
        <p:spPr bwMode="white">
          <a:xfrm>
            <a:off x="6779828" y="3350164"/>
            <a:ext cx="784858"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My doctor is now OON</a:t>
            </a:r>
          </a:p>
        </p:txBody>
      </p:sp>
      <p:sp>
        <p:nvSpPr>
          <p:cNvPr id="140" name="Title 1"/>
          <p:cNvSpPr txBox="1">
            <a:spLocks/>
          </p:cNvSpPr>
          <p:nvPr/>
        </p:nvSpPr>
        <p:spPr bwMode="white">
          <a:xfrm>
            <a:off x="6727753" y="4047783"/>
            <a:ext cx="890676"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Why are you asking me for my info again?</a:t>
            </a:r>
          </a:p>
        </p:txBody>
      </p:sp>
      <p:sp>
        <p:nvSpPr>
          <p:cNvPr id="141" name="Title 1"/>
          <p:cNvSpPr txBox="1">
            <a:spLocks/>
          </p:cNvSpPr>
          <p:nvPr/>
        </p:nvSpPr>
        <p:spPr bwMode="white">
          <a:xfrm>
            <a:off x="6820219" y="4777177"/>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My statements are different</a:t>
            </a:r>
          </a:p>
        </p:txBody>
      </p:sp>
      <p:sp>
        <p:nvSpPr>
          <p:cNvPr id="143" name="Title 1"/>
          <p:cNvSpPr txBox="1">
            <a:spLocks/>
          </p:cNvSpPr>
          <p:nvPr/>
        </p:nvSpPr>
        <p:spPr bwMode="white">
          <a:xfrm>
            <a:off x="8952407" y="3340531"/>
            <a:ext cx="705048"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How much do I owe everywhere?</a:t>
            </a:r>
          </a:p>
        </p:txBody>
      </p:sp>
      <p:sp>
        <p:nvSpPr>
          <p:cNvPr id="144" name="Title 1"/>
          <p:cNvSpPr txBox="1">
            <a:spLocks/>
          </p:cNvSpPr>
          <p:nvPr/>
        </p:nvSpPr>
        <p:spPr bwMode="white">
          <a:xfrm>
            <a:off x="7507583" y="3342170"/>
            <a:ext cx="77600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New service location is too far</a:t>
            </a:r>
          </a:p>
        </p:txBody>
      </p:sp>
      <p:sp>
        <p:nvSpPr>
          <p:cNvPr id="145" name="Title 1"/>
          <p:cNvSpPr txBox="1">
            <a:spLocks/>
          </p:cNvSpPr>
          <p:nvPr/>
        </p:nvSpPr>
        <p:spPr bwMode="white">
          <a:xfrm>
            <a:off x="7518950" y="4046327"/>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My OOP is different when I come to you</a:t>
            </a:r>
          </a:p>
        </p:txBody>
      </p:sp>
      <p:sp>
        <p:nvSpPr>
          <p:cNvPr id="146" name="Title 1"/>
          <p:cNvSpPr txBox="1">
            <a:spLocks/>
          </p:cNvSpPr>
          <p:nvPr/>
        </p:nvSpPr>
        <p:spPr bwMode="white">
          <a:xfrm>
            <a:off x="4162287" y="3301736"/>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Retention of qualified RCM staff</a:t>
            </a:r>
          </a:p>
        </p:txBody>
      </p:sp>
      <p:sp>
        <p:nvSpPr>
          <p:cNvPr id="147" name="Title 1"/>
          <p:cNvSpPr txBox="1">
            <a:spLocks/>
          </p:cNvSpPr>
          <p:nvPr/>
        </p:nvSpPr>
        <p:spPr bwMode="white">
          <a:xfrm>
            <a:off x="3397067" y="3307739"/>
            <a:ext cx="858303"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Employee structure</a:t>
            </a:r>
          </a:p>
        </p:txBody>
      </p:sp>
      <p:sp>
        <p:nvSpPr>
          <p:cNvPr id="148" name="Title 1"/>
          <p:cNvSpPr txBox="1">
            <a:spLocks/>
          </p:cNvSpPr>
          <p:nvPr/>
        </p:nvSpPr>
        <p:spPr bwMode="white">
          <a:xfrm>
            <a:off x="5372718" y="3333382"/>
            <a:ext cx="928849"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Reporting implications</a:t>
            </a:r>
          </a:p>
        </p:txBody>
      </p:sp>
      <p:sp>
        <p:nvSpPr>
          <p:cNvPr id="149" name="Title 1"/>
          <p:cNvSpPr txBox="1">
            <a:spLocks/>
          </p:cNvSpPr>
          <p:nvPr/>
        </p:nvSpPr>
        <p:spPr bwMode="white">
          <a:xfrm>
            <a:off x="2735171" y="3336512"/>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EMPI integrity</a:t>
            </a:r>
          </a:p>
        </p:txBody>
      </p:sp>
      <p:sp>
        <p:nvSpPr>
          <p:cNvPr id="150" name="Title 1"/>
          <p:cNvSpPr txBox="1">
            <a:spLocks/>
          </p:cNvSpPr>
          <p:nvPr/>
        </p:nvSpPr>
        <p:spPr bwMode="white">
          <a:xfrm>
            <a:off x="2066572" y="3315798"/>
            <a:ext cx="69830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Multiple patient portals</a:t>
            </a:r>
          </a:p>
        </p:txBody>
      </p:sp>
      <p:sp>
        <p:nvSpPr>
          <p:cNvPr id="151" name="Title 1"/>
          <p:cNvSpPr txBox="1">
            <a:spLocks/>
          </p:cNvSpPr>
          <p:nvPr/>
        </p:nvSpPr>
        <p:spPr bwMode="white">
          <a:xfrm>
            <a:off x="2064282" y="4026010"/>
            <a:ext cx="69830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Cash reconciling</a:t>
            </a:r>
          </a:p>
        </p:txBody>
      </p:sp>
      <p:sp>
        <p:nvSpPr>
          <p:cNvPr id="152" name="Title 1"/>
          <p:cNvSpPr txBox="1">
            <a:spLocks/>
          </p:cNvSpPr>
          <p:nvPr/>
        </p:nvSpPr>
        <p:spPr bwMode="white">
          <a:xfrm>
            <a:off x="3490917" y="4749047"/>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New unchartered service lines</a:t>
            </a:r>
          </a:p>
        </p:txBody>
      </p:sp>
      <p:sp>
        <p:nvSpPr>
          <p:cNvPr id="153" name="Title 1"/>
          <p:cNvSpPr txBox="1">
            <a:spLocks/>
          </p:cNvSpPr>
          <p:nvPr/>
        </p:nvSpPr>
        <p:spPr bwMode="white">
          <a:xfrm>
            <a:off x="4177173" y="4762201"/>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Legacy </a:t>
            </a:r>
            <a:r>
              <a:rPr kumimoji="0" lang="en-US" sz="800" b="0" i="0" u="none" strike="noStrike" kern="1200" cap="none" spc="0" normalizeH="0" baseline="0" noProof="0" dirty="0" err="1">
                <a:ln>
                  <a:noFill/>
                </a:ln>
                <a:solidFill>
                  <a:srgbClr val="FFFFFF"/>
                </a:solidFill>
                <a:effectLst/>
                <a:uLnTx/>
                <a:uFillTx/>
                <a:latin typeface="Arial" charset="0"/>
                <a:ea typeface="Arial" charset="0"/>
                <a:cs typeface="Arial" charset="0"/>
              </a:rPr>
              <a:t>workdown</a:t>
            </a:r>
            <a:endPar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54" name="Title 1"/>
          <p:cNvSpPr txBox="1">
            <a:spLocks/>
          </p:cNvSpPr>
          <p:nvPr/>
        </p:nvSpPr>
        <p:spPr bwMode="white">
          <a:xfrm>
            <a:off x="2756435" y="4039803"/>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Patient statement redesign</a:t>
            </a:r>
          </a:p>
        </p:txBody>
      </p:sp>
      <p:sp>
        <p:nvSpPr>
          <p:cNvPr id="155" name="Title 1"/>
          <p:cNvSpPr txBox="1">
            <a:spLocks/>
          </p:cNvSpPr>
          <p:nvPr/>
        </p:nvSpPr>
        <p:spPr bwMode="white">
          <a:xfrm>
            <a:off x="4145087" y="4039803"/>
            <a:ext cx="787105"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Prior Auth and OON issues</a:t>
            </a:r>
          </a:p>
        </p:txBody>
      </p:sp>
      <p:sp>
        <p:nvSpPr>
          <p:cNvPr id="156" name="Title 1"/>
          <p:cNvSpPr txBox="1">
            <a:spLocks/>
          </p:cNvSpPr>
          <p:nvPr/>
        </p:nvSpPr>
        <p:spPr bwMode="white">
          <a:xfrm>
            <a:off x="2744986" y="4741840"/>
            <a:ext cx="770859"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Handling patient transfers</a:t>
            </a:r>
          </a:p>
        </p:txBody>
      </p:sp>
      <p:sp>
        <p:nvSpPr>
          <p:cNvPr id="157" name="Title 1"/>
          <p:cNvSpPr txBox="1">
            <a:spLocks/>
          </p:cNvSpPr>
          <p:nvPr/>
        </p:nvSpPr>
        <p:spPr bwMode="white">
          <a:xfrm>
            <a:off x="7524416" y="4767237"/>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Why am I getting PBB charges</a:t>
            </a:r>
          </a:p>
        </p:txBody>
      </p:sp>
      <p:sp>
        <p:nvSpPr>
          <p:cNvPr id="158" name="Title 1"/>
          <p:cNvSpPr txBox="1">
            <a:spLocks/>
          </p:cNvSpPr>
          <p:nvPr/>
        </p:nvSpPr>
        <p:spPr bwMode="white">
          <a:xfrm>
            <a:off x="8214151" y="4066139"/>
            <a:ext cx="764503"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Do  I have to change doctors?</a:t>
            </a:r>
          </a:p>
        </p:txBody>
      </p:sp>
      <p:sp>
        <p:nvSpPr>
          <p:cNvPr id="159" name="Title 1"/>
          <p:cNvSpPr txBox="1">
            <a:spLocks/>
          </p:cNvSpPr>
          <p:nvPr/>
        </p:nvSpPr>
        <p:spPr bwMode="white">
          <a:xfrm>
            <a:off x="5472164" y="4070507"/>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Interfaces and costs of such</a:t>
            </a:r>
          </a:p>
        </p:txBody>
      </p:sp>
      <p:sp>
        <p:nvSpPr>
          <p:cNvPr id="160" name="Title 1"/>
          <p:cNvSpPr txBox="1">
            <a:spLocks/>
          </p:cNvSpPr>
          <p:nvPr/>
        </p:nvSpPr>
        <p:spPr bwMode="white">
          <a:xfrm>
            <a:off x="8959599" y="4064373"/>
            <a:ext cx="70602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Collections</a:t>
            </a:r>
          </a:p>
        </p:txBody>
      </p:sp>
      <p:sp>
        <p:nvSpPr>
          <p:cNvPr id="162" name="Title 1"/>
          <p:cNvSpPr txBox="1">
            <a:spLocks/>
          </p:cNvSpPr>
          <p:nvPr/>
        </p:nvSpPr>
        <p:spPr bwMode="white">
          <a:xfrm>
            <a:off x="8249149" y="4779476"/>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How come I have to go to you for labs now?</a:t>
            </a:r>
          </a:p>
        </p:txBody>
      </p:sp>
      <p:sp>
        <p:nvSpPr>
          <p:cNvPr id="165" name="Title 1"/>
          <p:cNvSpPr txBox="1">
            <a:spLocks/>
          </p:cNvSpPr>
          <p:nvPr/>
        </p:nvSpPr>
        <p:spPr bwMode="white">
          <a:xfrm>
            <a:off x="5396315" y="4772247"/>
            <a:ext cx="870062"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Multiple data sources</a:t>
            </a:r>
            <a:endParaRPr kumimoji="0" lang="en-US" sz="73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67" name="Rectangle 166"/>
          <p:cNvSpPr/>
          <p:nvPr/>
        </p:nvSpPr>
        <p:spPr bwMode="auto">
          <a:xfrm>
            <a:off x="6855360" y="2555884"/>
            <a:ext cx="655482" cy="660928"/>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a:ln>
                <a:noFill/>
              </a:ln>
              <a:solidFill>
                <a:srgbClr val="0D94D2"/>
              </a:solidFill>
              <a:effectLst/>
              <a:uLnTx/>
              <a:uFillTx/>
              <a:latin typeface="Arial" charset="0"/>
              <a:ea typeface="Arial" charset="0"/>
              <a:cs typeface="Arial" charset="0"/>
            </a:endParaRPr>
          </a:p>
        </p:txBody>
      </p:sp>
      <p:sp>
        <p:nvSpPr>
          <p:cNvPr id="168" name="Title 1"/>
          <p:cNvSpPr txBox="1">
            <a:spLocks/>
          </p:cNvSpPr>
          <p:nvPr/>
        </p:nvSpPr>
        <p:spPr bwMode="white">
          <a:xfrm>
            <a:off x="6792741" y="2639143"/>
            <a:ext cx="784858"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Obtaining health records</a:t>
            </a:r>
          </a:p>
        </p:txBody>
      </p:sp>
      <p:sp>
        <p:nvSpPr>
          <p:cNvPr id="169" name="Rectangle 168"/>
          <p:cNvSpPr/>
          <p:nvPr/>
        </p:nvSpPr>
        <p:spPr bwMode="auto">
          <a:xfrm>
            <a:off x="3507248" y="3951815"/>
            <a:ext cx="655481" cy="660928"/>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a:ln>
                <a:noFill/>
              </a:ln>
              <a:solidFill>
                <a:srgbClr val="0D94D2"/>
              </a:solidFill>
              <a:effectLst/>
              <a:uLnTx/>
              <a:uFillTx/>
              <a:latin typeface="Arial" charset="0"/>
              <a:ea typeface="Arial" charset="0"/>
              <a:cs typeface="Arial" charset="0"/>
            </a:endParaRPr>
          </a:p>
        </p:txBody>
      </p:sp>
      <p:sp>
        <p:nvSpPr>
          <p:cNvPr id="170" name="Title 1"/>
          <p:cNvSpPr txBox="1">
            <a:spLocks/>
          </p:cNvSpPr>
          <p:nvPr/>
        </p:nvSpPr>
        <p:spPr bwMode="white">
          <a:xfrm>
            <a:off x="3465456" y="4038345"/>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Staff training on new EHR</a:t>
            </a:r>
          </a:p>
        </p:txBody>
      </p:sp>
      <p:sp>
        <p:nvSpPr>
          <p:cNvPr id="171" name="Rectangle 170"/>
          <p:cNvSpPr/>
          <p:nvPr/>
        </p:nvSpPr>
        <p:spPr bwMode="auto">
          <a:xfrm>
            <a:off x="2088028" y="4657807"/>
            <a:ext cx="657179" cy="660928"/>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a:ln>
                <a:noFill/>
              </a:ln>
              <a:solidFill>
                <a:srgbClr val="0D94D2"/>
              </a:solidFill>
              <a:effectLst/>
              <a:uLnTx/>
              <a:uFillTx/>
              <a:latin typeface="Arial" charset="0"/>
              <a:ea typeface="Arial" charset="0"/>
              <a:cs typeface="Arial" charset="0"/>
            </a:endParaRPr>
          </a:p>
        </p:txBody>
      </p:sp>
      <p:sp>
        <p:nvSpPr>
          <p:cNvPr id="172" name="Title 1"/>
          <p:cNvSpPr txBox="1">
            <a:spLocks/>
          </p:cNvSpPr>
          <p:nvPr/>
        </p:nvSpPr>
        <p:spPr bwMode="white">
          <a:xfrm>
            <a:off x="2033843" y="4751835"/>
            <a:ext cx="738884"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Referrals</a:t>
            </a:r>
          </a:p>
        </p:txBody>
      </p:sp>
      <p:sp>
        <p:nvSpPr>
          <p:cNvPr id="173" name="Rectangle 172"/>
          <p:cNvSpPr/>
          <p:nvPr/>
        </p:nvSpPr>
        <p:spPr bwMode="auto">
          <a:xfrm>
            <a:off x="2086747" y="2520397"/>
            <a:ext cx="657179" cy="660928"/>
          </a:xfrm>
          <a:prstGeom prst="rect">
            <a:avLst/>
          </a:prstGeom>
          <a:solidFill>
            <a:srgbClr val="77933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a:ln>
                <a:noFill/>
              </a:ln>
              <a:solidFill>
                <a:srgbClr val="0D94D2"/>
              </a:solidFill>
              <a:effectLst/>
              <a:uLnTx/>
              <a:uFillTx/>
              <a:latin typeface="Arial" charset="0"/>
              <a:ea typeface="Arial" charset="0"/>
              <a:cs typeface="Arial" charset="0"/>
            </a:endParaRPr>
          </a:p>
        </p:txBody>
      </p:sp>
      <p:sp>
        <p:nvSpPr>
          <p:cNvPr id="174" name="Title 1"/>
          <p:cNvSpPr txBox="1">
            <a:spLocks/>
          </p:cNvSpPr>
          <p:nvPr/>
        </p:nvSpPr>
        <p:spPr bwMode="white">
          <a:xfrm>
            <a:off x="2026305" y="2610341"/>
            <a:ext cx="784999"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Charge master</a:t>
            </a:r>
          </a:p>
        </p:txBody>
      </p:sp>
      <p:sp>
        <p:nvSpPr>
          <p:cNvPr id="175" name="Title 1"/>
          <p:cNvSpPr txBox="1">
            <a:spLocks/>
          </p:cNvSpPr>
          <p:nvPr/>
        </p:nvSpPr>
        <p:spPr bwMode="white">
          <a:xfrm>
            <a:off x="8252572" y="3376945"/>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charset="0"/>
                <a:ea typeface="Arial" charset="0"/>
                <a:cs typeface="Arial" charset="0"/>
              </a:rPr>
              <a:t>AmbulatoryCAC</a:t>
            </a:r>
            <a:endPar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97" name="Rectangle 96">
            <a:extLst>
              <a:ext uri="{FF2B5EF4-FFF2-40B4-BE49-F238E27FC236}">
                <a16:creationId xmlns:a16="http://schemas.microsoft.com/office/drawing/2014/main" id="{A7245ED0-E1FD-4743-86AF-747EF945DD15}"/>
              </a:ext>
            </a:extLst>
          </p:cNvPr>
          <p:cNvSpPr/>
          <p:nvPr/>
        </p:nvSpPr>
        <p:spPr bwMode="auto">
          <a:xfrm>
            <a:off x="7563249" y="2569336"/>
            <a:ext cx="655481" cy="660928"/>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a:ln>
                <a:noFill/>
              </a:ln>
              <a:solidFill>
                <a:srgbClr val="0D94D2"/>
              </a:solidFill>
              <a:effectLst/>
              <a:uLnTx/>
              <a:uFillTx/>
              <a:latin typeface="Arial" charset="0"/>
              <a:ea typeface="Arial" charset="0"/>
              <a:cs typeface="Arial" charset="0"/>
            </a:endParaRPr>
          </a:p>
        </p:txBody>
      </p:sp>
      <p:sp>
        <p:nvSpPr>
          <p:cNvPr id="131" name="Title 1">
            <a:extLst>
              <a:ext uri="{FF2B5EF4-FFF2-40B4-BE49-F238E27FC236}">
                <a16:creationId xmlns:a16="http://schemas.microsoft.com/office/drawing/2014/main" id="{77538E8B-50BF-4E2B-ADEB-5F31B371C2DC}"/>
              </a:ext>
            </a:extLst>
          </p:cNvPr>
          <p:cNvSpPr txBox="1">
            <a:spLocks/>
          </p:cNvSpPr>
          <p:nvPr/>
        </p:nvSpPr>
        <p:spPr bwMode="white">
          <a:xfrm>
            <a:off x="7521457" y="2655866"/>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Multiple patient portals</a:t>
            </a:r>
          </a:p>
        </p:txBody>
      </p:sp>
      <p:sp>
        <p:nvSpPr>
          <p:cNvPr id="163" name="Rectangle 162">
            <a:extLst>
              <a:ext uri="{FF2B5EF4-FFF2-40B4-BE49-F238E27FC236}">
                <a16:creationId xmlns:a16="http://schemas.microsoft.com/office/drawing/2014/main" id="{839BCD09-A12D-4851-B98E-F263B0ED66F6}"/>
              </a:ext>
            </a:extLst>
          </p:cNvPr>
          <p:cNvSpPr/>
          <p:nvPr/>
        </p:nvSpPr>
        <p:spPr bwMode="auto">
          <a:xfrm>
            <a:off x="8273553" y="3278944"/>
            <a:ext cx="655481" cy="660928"/>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lvl="0" indent="-366713" algn="ctr" defTabSz="976313" rtl="0" eaLnBrk="1" fontAlgn="auto" latinLnBrk="0" hangingPunct="1">
              <a:lnSpc>
                <a:spcPct val="100000"/>
              </a:lnSpc>
              <a:spcBef>
                <a:spcPct val="20000"/>
              </a:spcBef>
              <a:spcAft>
                <a:spcPts val="0"/>
              </a:spcAft>
              <a:buClrTx/>
              <a:buSzPct val="140000"/>
              <a:buFontTx/>
              <a:buNone/>
              <a:tabLst/>
              <a:defRPr/>
            </a:pPr>
            <a:endParaRPr kumimoji="0" lang="en-US" sz="1800" b="0" i="0" u="none" strike="noStrike" kern="1200" cap="none" spc="0" normalizeH="0" baseline="0" noProof="0">
              <a:ln>
                <a:noFill/>
              </a:ln>
              <a:solidFill>
                <a:srgbClr val="0D94D2"/>
              </a:solidFill>
              <a:effectLst/>
              <a:uLnTx/>
              <a:uFillTx/>
              <a:latin typeface="Arial" charset="0"/>
              <a:ea typeface="Arial" charset="0"/>
              <a:cs typeface="Arial" charset="0"/>
            </a:endParaRPr>
          </a:p>
        </p:txBody>
      </p:sp>
      <p:sp>
        <p:nvSpPr>
          <p:cNvPr id="191" name="Title 1">
            <a:extLst>
              <a:ext uri="{FF2B5EF4-FFF2-40B4-BE49-F238E27FC236}">
                <a16:creationId xmlns:a16="http://schemas.microsoft.com/office/drawing/2014/main" id="{C2510409-7CFD-4109-9A86-B8B1EAD06A78}"/>
              </a:ext>
            </a:extLst>
          </p:cNvPr>
          <p:cNvSpPr txBox="1">
            <a:spLocks/>
          </p:cNvSpPr>
          <p:nvPr/>
        </p:nvSpPr>
        <p:spPr bwMode="white">
          <a:xfrm>
            <a:off x="8231146" y="3344006"/>
            <a:ext cx="721261" cy="453969"/>
          </a:xfrm>
          <a:prstGeom prst="rect">
            <a:avLst/>
          </a:prstGeom>
          <a:noFill/>
          <a:ln w="9525">
            <a:noFill/>
            <a:miter lim="800000"/>
            <a:headEnd/>
            <a:tailEnd/>
          </a:ln>
        </p:spPr>
        <p:txBody>
          <a:bodyPr vert="horz" wrap="square" lIns="85570" tIns="42785" rIns="85570" bIns="42785"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Customer service transfers for help</a:t>
            </a:r>
          </a:p>
        </p:txBody>
      </p:sp>
      <p:sp>
        <p:nvSpPr>
          <p:cNvPr id="2" name="Slide Number Placeholder 1">
            <a:extLst>
              <a:ext uri="{FF2B5EF4-FFF2-40B4-BE49-F238E27FC236}">
                <a16:creationId xmlns:a16="http://schemas.microsoft.com/office/drawing/2014/main" id="{085BAE93-60E1-43B0-8423-F91B715F2E70}"/>
              </a:ext>
            </a:extLst>
          </p:cNvPr>
          <p:cNvSpPr>
            <a:spLocks noGrp="1"/>
          </p:cNvSpPr>
          <p:nvPr>
            <p:ph type="sldNum" sz="quarter" idx="10"/>
          </p:nvPr>
        </p:nvSpPr>
        <p:spPr/>
        <p:txBody>
          <a:bodyPr/>
          <a:lstStyle/>
          <a:p>
            <a:fld id="{38A93033-3956-564F-8B4D-D619459B567D}" type="slidenum">
              <a:rPr lang="en-US" smtClean="0"/>
              <a:t>34</a:t>
            </a:fld>
            <a:endParaRPr lang="en-US"/>
          </a:p>
        </p:txBody>
      </p:sp>
    </p:spTree>
    <p:extLst>
      <p:ext uri="{BB962C8B-B14F-4D97-AF65-F5344CB8AC3E}">
        <p14:creationId xmlns:p14="http://schemas.microsoft.com/office/powerpoint/2010/main" val="143030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096000" y="140543"/>
            <a:ext cx="5314536" cy="1325563"/>
          </a:xfrm>
        </p:spPr>
        <p:txBody>
          <a:bodyPr>
            <a:normAutofit/>
          </a:bodyPr>
          <a:lstStyle/>
          <a:p>
            <a:r>
              <a:rPr lang="en-US" sz="3400" dirty="0">
                <a:solidFill>
                  <a:schemeClr val="tx1"/>
                </a:solidFill>
              </a:rPr>
              <a:t>So what are we going to do about it?</a:t>
            </a:r>
          </a:p>
        </p:txBody>
      </p:sp>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EFE489B-03E4-4DD3-825C-FB9594DD495A}"/>
              </a:ext>
            </a:extLst>
          </p:cNvPr>
          <p:cNvPicPr>
            <a:picLocks noChangeAspect="1"/>
          </p:cNvPicPr>
          <p:nvPr/>
        </p:nvPicPr>
        <p:blipFill>
          <a:blip r:embed="rId4"/>
          <a:stretch>
            <a:fillRect/>
          </a:stretch>
        </p:blipFill>
        <p:spPr>
          <a:xfrm>
            <a:off x="87270" y="140542"/>
            <a:ext cx="5181864" cy="5605527"/>
          </a:xfrm>
          <a:prstGeom prst="rect">
            <a:avLst/>
          </a:prstGeom>
        </p:spPr>
      </p:pic>
      <p:sp>
        <p:nvSpPr>
          <p:cNvPr id="4" name="Content Placeholder 2"/>
          <p:cNvSpPr>
            <a:spLocks noGrp="1"/>
          </p:cNvSpPr>
          <p:nvPr>
            <p:ph idx="1"/>
          </p:nvPr>
        </p:nvSpPr>
        <p:spPr>
          <a:xfrm>
            <a:off x="6053667" y="1781909"/>
            <a:ext cx="6051063" cy="4935548"/>
          </a:xfrm>
        </p:spPr>
        <p:txBody>
          <a:bodyPr anchor="t">
            <a:normAutofit/>
          </a:bodyPr>
          <a:lstStyle/>
          <a:p>
            <a:pPr>
              <a:lnSpc>
                <a:spcPct val="90000"/>
              </a:lnSpc>
            </a:pPr>
            <a:r>
              <a:rPr lang="en-US" sz="1600" dirty="0"/>
              <a:t>Vendor handling a complete CDM overhaul with pricing strategy</a:t>
            </a:r>
          </a:p>
          <a:p>
            <a:pPr lvl="1">
              <a:lnSpc>
                <a:spcPct val="90000"/>
              </a:lnSpc>
            </a:pPr>
            <a:r>
              <a:rPr lang="en-US" sz="1600" dirty="0"/>
              <a:t>Currently engaged in review</a:t>
            </a:r>
          </a:p>
          <a:p>
            <a:pPr lvl="1">
              <a:lnSpc>
                <a:spcPct val="90000"/>
              </a:lnSpc>
            </a:pPr>
            <a:r>
              <a:rPr lang="en-US" sz="1600" dirty="0"/>
              <a:t>Package pricing model for cash and high traffic dx testing</a:t>
            </a:r>
          </a:p>
          <a:p>
            <a:pPr>
              <a:lnSpc>
                <a:spcPct val="90000"/>
              </a:lnSpc>
            </a:pPr>
            <a:r>
              <a:rPr lang="en-US" sz="1600" dirty="0"/>
              <a:t>Multiple patient portals and places to access medical records</a:t>
            </a:r>
          </a:p>
          <a:p>
            <a:pPr lvl="1">
              <a:lnSpc>
                <a:spcPct val="90000"/>
              </a:lnSpc>
            </a:pPr>
            <a:r>
              <a:rPr lang="en-US" sz="1600" dirty="0"/>
              <a:t>Looking at integrating to one patient facing portal with multiple back end pointing to make it easy for the patients</a:t>
            </a:r>
          </a:p>
          <a:p>
            <a:pPr>
              <a:lnSpc>
                <a:spcPct val="90000"/>
              </a:lnSpc>
            </a:pPr>
            <a:r>
              <a:rPr lang="en-US" sz="1600" dirty="0"/>
              <a:t>Combined departments &amp; Centralization</a:t>
            </a:r>
          </a:p>
          <a:p>
            <a:pPr lvl="1">
              <a:lnSpc>
                <a:spcPct val="90000"/>
              </a:lnSpc>
            </a:pPr>
            <a:r>
              <a:rPr lang="en-US" sz="1600" dirty="0"/>
              <a:t>Cash control</a:t>
            </a:r>
          </a:p>
          <a:p>
            <a:pPr lvl="1">
              <a:lnSpc>
                <a:spcPct val="90000"/>
              </a:lnSpc>
            </a:pPr>
            <a:r>
              <a:rPr lang="en-US" sz="1600" dirty="0"/>
              <a:t>Customer service</a:t>
            </a:r>
          </a:p>
          <a:p>
            <a:pPr lvl="1">
              <a:lnSpc>
                <a:spcPct val="90000"/>
              </a:lnSpc>
            </a:pPr>
            <a:r>
              <a:rPr lang="en-US" sz="1600" dirty="0"/>
              <a:t>Pre-access center</a:t>
            </a:r>
          </a:p>
          <a:p>
            <a:pPr lvl="1">
              <a:lnSpc>
                <a:spcPct val="90000"/>
              </a:lnSpc>
            </a:pPr>
            <a:r>
              <a:rPr lang="en-US" sz="1600" dirty="0"/>
              <a:t>Scheduling </a:t>
            </a:r>
          </a:p>
          <a:p>
            <a:pPr>
              <a:lnSpc>
                <a:spcPct val="90000"/>
              </a:lnSpc>
            </a:pPr>
            <a:r>
              <a:rPr lang="en-US" sz="1600" dirty="0"/>
              <a:t>Working with payors on carve outs for patients who are OON due to acquisitions and developing a marketing strategy for the future (enrollment periods)</a:t>
            </a:r>
          </a:p>
          <a:p>
            <a:pPr>
              <a:lnSpc>
                <a:spcPct val="90000"/>
              </a:lnSpc>
            </a:pPr>
            <a:r>
              <a:rPr lang="en-US" sz="1600" dirty="0"/>
              <a:t>Community education outreach and public participation in events</a:t>
            </a:r>
          </a:p>
          <a:p>
            <a:pPr lvl="0" fontAlgn="ctr">
              <a:lnSpc>
                <a:spcPct val="90000"/>
              </a:lnSpc>
            </a:pPr>
            <a:endParaRPr lang="en-US" sz="1600" dirty="0"/>
          </a:p>
          <a:p>
            <a:pPr marL="0" lvl="0" indent="0" fontAlgn="ctr">
              <a:lnSpc>
                <a:spcPct val="90000"/>
              </a:lnSpc>
              <a:buNone/>
            </a:pPr>
            <a:endParaRPr lang="en-US" sz="1800" dirty="0"/>
          </a:p>
          <a:p>
            <a:pPr marL="0" lvl="0" indent="0" fontAlgn="ctr">
              <a:lnSpc>
                <a:spcPct val="90000"/>
              </a:lnSpc>
              <a:buNone/>
            </a:pPr>
            <a:endParaRPr lang="en-US" sz="1800" dirty="0"/>
          </a:p>
        </p:txBody>
      </p:sp>
      <p:sp>
        <p:nvSpPr>
          <p:cNvPr id="3" name="Slide Number Placeholder 2">
            <a:extLst>
              <a:ext uri="{FF2B5EF4-FFF2-40B4-BE49-F238E27FC236}">
                <a16:creationId xmlns:a16="http://schemas.microsoft.com/office/drawing/2014/main" id="{7E223434-86A6-45BA-BDB7-084FF94440E3}"/>
              </a:ext>
            </a:extLst>
          </p:cNvPr>
          <p:cNvSpPr>
            <a:spLocks noGrp="1"/>
          </p:cNvSpPr>
          <p:nvPr>
            <p:ph type="sldNum" sz="quarter" idx="10"/>
          </p:nvPr>
        </p:nvSpPr>
        <p:spPr/>
        <p:txBody>
          <a:bodyPr/>
          <a:lstStyle/>
          <a:p>
            <a:fld id="{38A93033-3956-564F-8B4D-D619459B567D}" type="slidenum">
              <a:rPr lang="en-US" smtClean="0"/>
              <a:t>35</a:t>
            </a:fld>
            <a:endParaRPr lang="en-US"/>
          </a:p>
        </p:txBody>
      </p:sp>
    </p:spTree>
    <p:extLst>
      <p:ext uri="{BB962C8B-B14F-4D97-AF65-F5344CB8AC3E}">
        <p14:creationId xmlns:p14="http://schemas.microsoft.com/office/powerpoint/2010/main" val="1762521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C41BD2-E469-4DAE-BA79-3A77255B4FA7}"/>
              </a:ext>
            </a:extLst>
          </p:cNvPr>
          <p:cNvSpPr>
            <a:spLocks noGrp="1"/>
          </p:cNvSpPr>
          <p:nvPr>
            <p:ph type="ctrTitle" idx="4294967295"/>
          </p:nvPr>
        </p:nvSpPr>
        <p:spPr>
          <a:xfrm>
            <a:off x="480646" y="491172"/>
            <a:ext cx="10573776" cy="948055"/>
          </a:xfrm>
        </p:spPr>
        <p:txBody>
          <a:bodyPr/>
          <a:lstStyle/>
          <a:p>
            <a:r>
              <a:rPr lang="en-US" dirty="0">
                <a:solidFill>
                  <a:schemeClr val="accent4">
                    <a:lumMod val="50000"/>
                  </a:schemeClr>
                </a:solidFill>
              </a:rPr>
              <a:t>Building a Healthier Community</a:t>
            </a:r>
          </a:p>
        </p:txBody>
      </p:sp>
    </p:spTree>
    <p:extLst>
      <p:ext uri="{BB962C8B-B14F-4D97-AF65-F5344CB8AC3E}">
        <p14:creationId xmlns:p14="http://schemas.microsoft.com/office/powerpoint/2010/main" val="1222264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854201"/>
            <a:ext cx="10363200" cy="1101725"/>
          </a:xfrm>
        </p:spPr>
        <p:txBody>
          <a:bodyPr>
            <a:noAutofit/>
          </a:bodyPr>
          <a:lstStyle/>
          <a:p>
            <a:pPr algn="ctr">
              <a:defRPr/>
            </a:pPr>
            <a:r>
              <a:rPr lang="en-US" sz="2800" dirty="0">
                <a:latin typeface="Arial Black" panose="020B0A04020102020204" pitchFamily="34" charset="0"/>
              </a:rPr>
              <a:t>Memorial Hermann </a:t>
            </a:r>
            <a:br>
              <a:rPr lang="en-US" sz="2800" dirty="0">
                <a:latin typeface="Arial Black" panose="020B0A04020102020204" pitchFamily="34" charset="0"/>
              </a:rPr>
            </a:br>
            <a:r>
              <a:rPr lang="en-US" sz="1750" i="1" dirty="0">
                <a:latin typeface="Arial Black" panose="020B0A04020102020204" pitchFamily="34" charset="0"/>
              </a:rPr>
              <a:t>Patient Experience  -  A New Journey </a:t>
            </a:r>
            <a:br>
              <a:rPr lang="en-US" sz="1750" i="1" dirty="0">
                <a:latin typeface="Arial Black" panose="020B0A04020102020204" pitchFamily="34" charset="0"/>
              </a:rPr>
            </a:br>
            <a:r>
              <a:rPr lang="en-US" sz="1800" dirty="0">
                <a:latin typeface="Arial Black" panose="020B0A04020102020204" pitchFamily="34" charset="0"/>
              </a:rPr>
              <a:t>November 12, 2019</a:t>
            </a:r>
            <a:endParaRPr lang="en-US" sz="1800" i="1" dirty="0">
              <a:latin typeface="Arial Black" panose="020B0A04020102020204" pitchFamily="34" charset="0"/>
            </a:endParaRPr>
          </a:p>
        </p:txBody>
      </p:sp>
      <p:sp>
        <p:nvSpPr>
          <p:cNvPr id="3" name="Rectangle 2"/>
          <p:cNvSpPr/>
          <p:nvPr/>
        </p:nvSpPr>
        <p:spPr>
          <a:xfrm>
            <a:off x="7010400" y="3581400"/>
            <a:ext cx="6096000" cy="630238"/>
          </a:xfrm>
          <a:prstGeom prst="rect">
            <a:avLst/>
          </a:prstGeom>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1750" b="1" i="0" u="none" strike="noStrike" kern="1200" cap="none" spc="0" normalizeH="0" baseline="0" noProof="0" dirty="0">
                <a:ln>
                  <a:noFill/>
                </a:ln>
                <a:solidFill>
                  <a:prstClr val="black"/>
                </a:solidFill>
                <a:effectLst/>
                <a:uLnTx/>
                <a:uFillTx/>
                <a:latin typeface="Calibri"/>
                <a:ea typeface="ヒラギノ角ゴ Pro W3" pitchFamily="124" charset="-128"/>
                <a:cs typeface="+mn-cs"/>
              </a:rPr>
              <a:t>Steve Hand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1750" b="1" i="0" u="none" strike="noStrike" kern="1200" cap="none" spc="0" normalizeH="0" baseline="0" noProof="0" dirty="0">
                <a:ln>
                  <a:noFill/>
                </a:ln>
                <a:solidFill>
                  <a:prstClr val="black"/>
                </a:solidFill>
                <a:effectLst/>
                <a:uLnTx/>
                <a:uFillTx/>
                <a:latin typeface="Calibri"/>
                <a:ea typeface="ヒラギノ角ゴ Pro W3" pitchFamily="124" charset="-128"/>
                <a:cs typeface="+mn-cs"/>
              </a:rPr>
              <a:t>AVP - Government Reporting</a:t>
            </a:r>
          </a:p>
        </p:txBody>
      </p:sp>
    </p:spTree>
    <p:extLst>
      <p:ext uri="{BB962C8B-B14F-4D97-AF65-F5344CB8AC3E}">
        <p14:creationId xmlns:p14="http://schemas.microsoft.com/office/powerpoint/2010/main" val="3516947603"/>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p:cNvGrpSpPr>
            <a:grpSpLocks/>
          </p:cNvGrpSpPr>
          <p:nvPr/>
        </p:nvGrpSpPr>
        <p:grpSpPr bwMode="auto">
          <a:xfrm>
            <a:off x="1116641" y="1685548"/>
            <a:ext cx="8445500" cy="4790366"/>
            <a:chOff x="533400" y="1812744"/>
            <a:chExt cx="8445500" cy="4650148"/>
          </a:xfrm>
        </p:grpSpPr>
        <p:pic>
          <p:nvPicPr>
            <p:cNvPr id="8197" name="Picture 4" descr="http://mhmedicalgroup.org/mhmg_images/header_MHlogo.jpg">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8200" y="5562600"/>
              <a:ext cx="15827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p:cNvGrpSpPr>
              <a:grpSpLocks/>
            </p:cNvGrpSpPr>
            <p:nvPr/>
          </p:nvGrpSpPr>
          <p:grpSpPr bwMode="auto">
            <a:xfrm>
              <a:off x="533400" y="1812744"/>
              <a:ext cx="8445500" cy="4650148"/>
              <a:chOff x="533400" y="1812744"/>
              <a:chExt cx="8445500" cy="4650148"/>
            </a:xfrm>
          </p:grpSpPr>
          <p:pic>
            <p:nvPicPr>
              <p:cNvPr id="8200" name="Picture 4" descr="The University of Texas Medical School at Houston">
                <a:hlinkClick r:id="rId5"/>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48000" y="5716767"/>
                <a:ext cx="17526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5" descr="MHH MHMD_color.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 y="4503737"/>
                <a:ext cx="1735138"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30791" y="1812744"/>
                <a:ext cx="12922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0"/>
              <p:cNvGrpSpPr>
                <a:grpSpLocks/>
              </p:cNvGrpSpPr>
              <p:nvPr/>
            </p:nvGrpSpPr>
            <p:grpSpPr bwMode="auto">
              <a:xfrm>
                <a:off x="7848600" y="3357563"/>
                <a:ext cx="1130300" cy="1828800"/>
                <a:chOff x="7848600" y="3357563"/>
                <a:chExt cx="1130300" cy="1828800"/>
              </a:xfrm>
            </p:grpSpPr>
            <p:sp>
              <p:nvSpPr>
                <p:cNvPr id="15" name="Rectangle 14"/>
                <p:cNvSpPr/>
                <p:nvPr/>
              </p:nvSpPr>
              <p:spPr>
                <a:xfrm>
                  <a:off x="7848600" y="3357563"/>
                  <a:ext cx="1042988" cy="620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Rectangle 15"/>
                <p:cNvSpPr/>
                <p:nvPr/>
              </p:nvSpPr>
              <p:spPr>
                <a:xfrm>
                  <a:off x="8321675" y="3890963"/>
                  <a:ext cx="657225"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pic>
            <p:nvPicPr>
              <p:cNvPr id="8205" name="Picture 2" descr="S:\Laura Carter\Laura Carter\Presentations\Rating Agencies\2014\MH Accountable Care Org 4C_SM.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3400" y="3097391"/>
                <a:ext cx="1371600" cy="83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extBox 1"/>
          <p:cNvSpPr txBox="1"/>
          <p:nvPr/>
        </p:nvSpPr>
        <p:spPr>
          <a:xfrm>
            <a:off x="6892461" y="2666027"/>
            <a:ext cx="30787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300+ Care Delivery Sites</a:t>
            </a:r>
          </a:p>
        </p:txBody>
      </p:sp>
      <p:sp>
        <p:nvSpPr>
          <p:cNvPr id="24" name="Title 33"/>
          <p:cNvSpPr>
            <a:spLocks noGrp="1"/>
          </p:cNvSpPr>
          <p:nvPr>
            <p:ph type="title"/>
          </p:nvPr>
        </p:nvSpPr>
        <p:spPr>
          <a:xfrm>
            <a:off x="391756" y="516915"/>
            <a:ext cx="10972800" cy="1143000"/>
          </a:xfrm>
        </p:spPr>
        <p:txBody>
          <a:bodyPr>
            <a:normAutofit/>
          </a:bodyPr>
          <a:lstStyle/>
          <a:p>
            <a:pPr algn="l">
              <a:lnSpc>
                <a:spcPct val="80000"/>
              </a:lnSpc>
            </a:pPr>
            <a:r>
              <a:rPr lang="en-US" altLang="en-US" sz="3600" dirty="0">
                <a:ea typeface="ヒラギノ角ゴ Pro W3" pitchFamily="-84" charset="-128"/>
              </a:rPr>
              <a:t>Integrated Delivery System </a:t>
            </a:r>
          </a:p>
        </p:txBody>
      </p:sp>
      <p:cxnSp>
        <p:nvCxnSpPr>
          <p:cNvPr id="4" name="Straight Connector 3"/>
          <p:cNvCxnSpPr/>
          <p:nvPr/>
        </p:nvCxnSpPr>
        <p:spPr>
          <a:xfrm>
            <a:off x="4327936" y="2239571"/>
            <a:ext cx="0" cy="472988"/>
          </a:xfrm>
          <a:prstGeom prst="line">
            <a:avLst/>
          </a:prstGeom>
          <a:ln w="15875">
            <a:solidFill>
              <a:srgbClr val="EAB2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3174046" y="5160893"/>
            <a:ext cx="531907" cy="387584"/>
          </a:xfrm>
          <a:prstGeom prst="line">
            <a:avLst/>
          </a:prstGeom>
          <a:ln w="15875">
            <a:solidFill>
              <a:srgbClr val="F6BB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935727" y="4796545"/>
            <a:ext cx="476637" cy="28957"/>
          </a:xfrm>
          <a:prstGeom prst="line">
            <a:avLst/>
          </a:prstGeom>
          <a:ln w="15875">
            <a:solidFill>
              <a:srgbClr val="F6BB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590522" y="3298371"/>
            <a:ext cx="783216" cy="0"/>
          </a:xfrm>
          <a:prstGeom prst="line">
            <a:avLst/>
          </a:prstGeom>
          <a:ln w="15875">
            <a:solidFill>
              <a:srgbClr val="EAB2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134312" y="2518597"/>
            <a:ext cx="571641" cy="348573"/>
          </a:xfrm>
          <a:prstGeom prst="line">
            <a:avLst/>
          </a:prstGeom>
          <a:ln w="15875">
            <a:solidFill>
              <a:srgbClr val="EAB2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a:endCxn id="8200" idx="0"/>
          </p:cNvCxnSpPr>
          <p:nvPr/>
        </p:nvCxnSpPr>
        <p:spPr>
          <a:xfrm>
            <a:off x="4327937" y="5160893"/>
            <a:ext cx="179605" cy="546398"/>
          </a:xfrm>
          <a:prstGeom prst="line">
            <a:avLst/>
          </a:prstGeom>
          <a:ln w="15875">
            <a:solidFill>
              <a:srgbClr val="F6BB00"/>
            </a:solidFill>
          </a:ln>
        </p:spPr>
        <p:style>
          <a:lnRef idx="2">
            <a:schemeClr val="accent1"/>
          </a:lnRef>
          <a:fillRef idx="0">
            <a:schemeClr val="accent1"/>
          </a:fillRef>
          <a:effectRef idx="1">
            <a:schemeClr val="accent1"/>
          </a:effectRef>
          <a:fontRef idx="minor">
            <a:schemeClr val="tx1"/>
          </a:fontRef>
        </p:style>
      </p:cxnSp>
      <p:pic>
        <p:nvPicPr>
          <p:cNvPr id="5" name="Picture 2" descr="MHealt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12772" y="1609348"/>
            <a:ext cx="3297006" cy="5943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11"/>
          <a:srcRect l="9499" t="34296" r="56667" b="11777"/>
          <a:stretch/>
        </p:blipFill>
        <p:spPr>
          <a:xfrm>
            <a:off x="5604116" y="3134609"/>
            <a:ext cx="5123916" cy="2296927"/>
          </a:xfrm>
          <a:prstGeom prst="rect">
            <a:avLst/>
          </a:prstGeom>
          <a:ln>
            <a:solidFill>
              <a:srgbClr val="F6BB00"/>
            </a:solidFill>
          </a:ln>
        </p:spPr>
      </p:pic>
      <p:grpSp>
        <p:nvGrpSpPr>
          <p:cNvPr id="32" name="Group 31"/>
          <p:cNvGrpSpPr/>
          <p:nvPr/>
        </p:nvGrpSpPr>
        <p:grpSpPr>
          <a:xfrm>
            <a:off x="3404616" y="3170268"/>
            <a:ext cx="1626334" cy="1597319"/>
            <a:chOff x="3935696" y="2039177"/>
            <a:chExt cx="1377381" cy="1377381"/>
          </a:xfrm>
        </p:grpSpPr>
        <p:sp>
          <p:nvSpPr>
            <p:cNvPr id="34" name="Oval 33"/>
            <p:cNvSpPr/>
            <p:nvPr/>
          </p:nvSpPr>
          <p:spPr>
            <a:xfrm>
              <a:off x="3935696" y="2039177"/>
              <a:ext cx="1377381" cy="1377381"/>
            </a:xfrm>
            <a:prstGeom prst="ellipse">
              <a:avLst/>
            </a:prstGeom>
            <a:solidFill>
              <a:srgbClr val="F6BB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Oval 4"/>
            <p:cNvSpPr/>
            <p:nvPr/>
          </p:nvSpPr>
          <p:spPr>
            <a:xfrm>
              <a:off x="4137409" y="2240890"/>
              <a:ext cx="973955" cy="9739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One Memorial Hermann </a:t>
              </a:r>
            </a:p>
          </p:txBody>
        </p:sp>
      </p:grpSp>
      <p:cxnSp>
        <p:nvCxnSpPr>
          <p:cNvPr id="36" name="Straight Connector 35"/>
          <p:cNvCxnSpPr/>
          <p:nvPr/>
        </p:nvCxnSpPr>
        <p:spPr>
          <a:xfrm>
            <a:off x="5157216" y="3916378"/>
            <a:ext cx="381000" cy="0"/>
          </a:xfrm>
          <a:prstGeom prst="line">
            <a:avLst/>
          </a:prstGeom>
          <a:ln w="15875">
            <a:solidFill>
              <a:srgbClr val="EAB2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6380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14" y="380688"/>
            <a:ext cx="10972800" cy="1143000"/>
          </a:xfrm>
        </p:spPr>
        <p:txBody>
          <a:bodyPr/>
          <a:lstStyle/>
          <a:p>
            <a:pPr algn="l"/>
            <a:r>
              <a:rPr lang="en-US" sz="3600" dirty="0"/>
              <a:t>Award-Winning Services </a:t>
            </a:r>
          </a:p>
        </p:txBody>
      </p:sp>
      <p:sp>
        <p:nvSpPr>
          <p:cNvPr id="10" name="Rectangle 9"/>
          <p:cNvSpPr/>
          <p:nvPr/>
        </p:nvSpPr>
        <p:spPr>
          <a:xfrm>
            <a:off x="1162225" y="1333652"/>
            <a:ext cx="9930213" cy="548260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5990" y="5198867"/>
            <a:ext cx="765238" cy="76523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4091" y="2230376"/>
            <a:ext cx="590549" cy="59054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9513" y="3074254"/>
            <a:ext cx="727138" cy="72713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6373" y="4063421"/>
            <a:ext cx="873419" cy="87341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2707" y="4111770"/>
            <a:ext cx="658439" cy="658439"/>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9187" y="2191168"/>
            <a:ext cx="670707" cy="670707"/>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5465" y="2969906"/>
            <a:ext cx="935834" cy="935834"/>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53629" y="5174860"/>
            <a:ext cx="617187" cy="617187"/>
          </a:xfrm>
          <a:prstGeom prst="rect">
            <a:avLst/>
          </a:prstGeom>
        </p:spPr>
      </p:pic>
      <p:cxnSp>
        <p:nvCxnSpPr>
          <p:cNvPr id="19" name="Straight Connector 18"/>
          <p:cNvCxnSpPr/>
          <p:nvPr/>
        </p:nvCxnSpPr>
        <p:spPr>
          <a:xfrm>
            <a:off x="6096000" y="2414532"/>
            <a:ext cx="0" cy="295093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749791" y="2414532"/>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Heart &amp; Vascular </a:t>
            </a:r>
          </a:p>
        </p:txBody>
      </p:sp>
      <p:sp>
        <p:nvSpPr>
          <p:cNvPr id="21" name="TextBox 20"/>
          <p:cNvSpPr txBox="1"/>
          <p:nvPr/>
        </p:nvSpPr>
        <p:spPr>
          <a:xfrm>
            <a:off x="3787891" y="3290832"/>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Children’s </a:t>
            </a:r>
          </a:p>
        </p:txBody>
      </p:sp>
      <p:sp>
        <p:nvSpPr>
          <p:cNvPr id="22" name="TextBox 21"/>
          <p:cNvSpPr txBox="1"/>
          <p:nvPr/>
        </p:nvSpPr>
        <p:spPr>
          <a:xfrm>
            <a:off x="3730741" y="4338582"/>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Orthopedics </a:t>
            </a:r>
          </a:p>
        </p:txBody>
      </p:sp>
      <p:sp>
        <p:nvSpPr>
          <p:cNvPr id="23" name="TextBox 22"/>
          <p:cNvSpPr txBox="1"/>
          <p:nvPr/>
        </p:nvSpPr>
        <p:spPr>
          <a:xfrm>
            <a:off x="3673591" y="5359120"/>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Oncology </a:t>
            </a:r>
          </a:p>
        </p:txBody>
      </p:sp>
      <p:sp>
        <p:nvSpPr>
          <p:cNvPr id="24" name="TextBox 23"/>
          <p:cNvSpPr txBox="1"/>
          <p:nvPr/>
        </p:nvSpPr>
        <p:spPr>
          <a:xfrm>
            <a:off x="8098778" y="2420791"/>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Neuroscience </a:t>
            </a:r>
          </a:p>
        </p:txBody>
      </p:sp>
      <p:sp>
        <p:nvSpPr>
          <p:cNvPr id="25" name="TextBox 24"/>
          <p:cNvSpPr txBox="1"/>
          <p:nvPr/>
        </p:nvSpPr>
        <p:spPr>
          <a:xfrm>
            <a:off x="8101070" y="3253157"/>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Trauma </a:t>
            </a:r>
          </a:p>
        </p:txBody>
      </p:sp>
      <p:sp>
        <p:nvSpPr>
          <p:cNvPr id="26" name="TextBox 25"/>
          <p:cNvSpPr txBox="1"/>
          <p:nvPr/>
        </p:nvSpPr>
        <p:spPr>
          <a:xfrm>
            <a:off x="8166351" y="4322946"/>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Women’s </a:t>
            </a:r>
          </a:p>
        </p:txBody>
      </p:sp>
      <p:sp>
        <p:nvSpPr>
          <p:cNvPr id="27" name="TextBox 26"/>
          <p:cNvSpPr txBox="1"/>
          <p:nvPr/>
        </p:nvSpPr>
        <p:spPr>
          <a:xfrm>
            <a:off x="8103164" y="5356409"/>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Primary Care </a:t>
            </a:r>
          </a:p>
        </p:txBody>
      </p:sp>
    </p:spTree>
    <p:extLst>
      <p:ext uri="{BB962C8B-B14F-4D97-AF65-F5344CB8AC3E}">
        <p14:creationId xmlns:p14="http://schemas.microsoft.com/office/powerpoint/2010/main" val="107049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2429-ECB5-45A2-9912-F6397130B150}"/>
              </a:ext>
            </a:extLst>
          </p:cNvPr>
          <p:cNvSpPr>
            <a:spLocks noGrp="1"/>
          </p:cNvSpPr>
          <p:nvPr>
            <p:ph type="title"/>
          </p:nvPr>
        </p:nvSpPr>
        <p:spPr/>
        <p:txBody>
          <a:bodyPr>
            <a:normAutofit/>
          </a:bodyPr>
          <a:lstStyle/>
          <a:p>
            <a:r>
              <a:rPr lang="en-US" sz="4000" dirty="0"/>
              <a:t>1) The patient arrives in the ER.  Family or a friend  or   maybe the </a:t>
            </a:r>
            <a:r>
              <a:rPr lang="en-US" sz="4000" dirty="0" err="1"/>
              <a:t>pt</a:t>
            </a:r>
            <a:r>
              <a:rPr lang="en-US" sz="4000" dirty="0"/>
              <a:t> came alone</a:t>
            </a:r>
          </a:p>
        </p:txBody>
      </p:sp>
      <p:sp>
        <p:nvSpPr>
          <p:cNvPr id="3" name="Content Placeholder 2">
            <a:extLst>
              <a:ext uri="{FF2B5EF4-FFF2-40B4-BE49-F238E27FC236}">
                <a16:creationId xmlns:a16="http://schemas.microsoft.com/office/drawing/2014/main" id="{49ABAC71-FABC-48EE-8E20-A1BAF61AF619}"/>
              </a:ext>
            </a:extLst>
          </p:cNvPr>
          <p:cNvSpPr>
            <a:spLocks noGrp="1"/>
          </p:cNvSpPr>
          <p:nvPr>
            <p:ph idx="1"/>
          </p:nvPr>
        </p:nvSpPr>
        <p:spPr/>
        <p:txBody>
          <a:bodyPr/>
          <a:lstStyle/>
          <a:p>
            <a:r>
              <a:rPr lang="en-US" dirty="0"/>
              <a:t>All the ‘admission’ forms need completed.   Nursing has to do a complete assessment.  The doctor/mid-level re-asks –just to be sure it was complete.</a:t>
            </a:r>
          </a:p>
          <a:p>
            <a:r>
              <a:rPr lang="en-US" dirty="0"/>
              <a:t>Time passes while the </a:t>
            </a:r>
            <a:r>
              <a:rPr lang="en-US" dirty="0" err="1"/>
              <a:t>pt</a:t>
            </a:r>
            <a:r>
              <a:rPr lang="en-US" dirty="0"/>
              <a:t> is waiting to hear – what is wrong?  Tons of pain.. Scared.</a:t>
            </a:r>
          </a:p>
          <a:p>
            <a:r>
              <a:rPr lang="en-US" dirty="0"/>
              <a:t>When the results finally come back, - “good, you can go home/see your primary care doctor/discharge instructions.  (what if the </a:t>
            </a:r>
            <a:r>
              <a:rPr lang="en-US" dirty="0" err="1"/>
              <a:t>pt</a:t>
            </a:r>
            <a:r>
              <a:rPr lang="en-US" dirty="0"/>
              <a:t> doesn’t understand?)  Get your prescription and thanks for coming! “ (A little humor!)</a:t>
            </a:r>
          </a:p>
          <a:p>
            <a:r>
              <a:rPr lang="en-US" dirty="0"/>
              <a:t>OR   </a:t>
            </a:r>
            <a:r>
              <a:rPr lang="en-US" u="sng" dirty="0"/>
              <a:t>- they are ‘accepted’ by the hospitalists –another stranger to the pt.  They are told they are being admitted to the hospital – pending approval by their insurance.   </a:t>
            </a:r>
            <a:r>
              <a:rPr lang="en-US" dirty="0">
                <a:solidFill>
                  <a:srgbClr val="FF0000"/>
                </a:solidFill>
              </a:rPr>
              <a:t>WHAT?</a:t>
            </a:r>
          </a:p>
        </p:txBody>
      </p:sp>
      <p:sp>
        <p:nvSpPr>
          <p:cNvPr id="4" name="Slide Number Placeholder 3">
            <a:extLst>
              <a:ext uri="{FF2B5EF4-FFF2-40B4-BE49-F238E27FC236}">
                <a16:creationId xmlns:a16="http://schemas.microsoft.com/office/drawing/2014/main" id="{8A664C77-454B-4B49-A1B5-73ACBA931F9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21277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888" y="362856"/>
            <a:ext cx="9735312" cy="923661"/>
          </a:xfrm>
        </p:spPr>
        <p:txBody>
          <a:bodyPr/>
          <a:lstStyle/>
          <a:p>
            <a:pPr algn="l"/>
            <a:r>
              <a:rPr lang="en-US" sz="3600" dirty="0"/>
              <a:t>Key Accomplishments</a:t>
            </a:r>
            <a:br>
              <a:rPr lang="en-US" sz="2400" i="1" dirty="0"/>
            </a:br>
            <a:endParaRPr lang="en-US" sz="3600" i="1" dirty="0"/>
          </a:p>
        </p:txBody>
      </p:sp>
      <p:sp>
        <p:nvSpPr>
          <p:cNvPr id="4" name="Slide Number Placeholder 3"/>
          <p:cNvSpPr>
            <a:spLocks noGrp="1"/>
          </p:cNvSpPr>
          <p:nvPr>
            <p:ph type="sldNum" sz="quarter" idx="12"/>
          </p:nvPr>
        </p:nvSpPr>
        <p:spPr>
          <a:xfrm>
            <a:off x="8964976" y="638221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575DC-C955-448A-9757-B67E530CC9F9}" type="slidenum">
              <a:rPr kumimoji="0" lang="en-US" altLang="en-US" sz="1417"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417"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9824" y="1382693"/>
            <a:ext cx="2467448" cy="142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273" y="1516706"/>
            <a:ext cx="1668915" cy="139473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23333"/>
          <a:stretch/>
        </p:blipFill>
        <p:spPr>
          <a:xfrm>
            <a:off x="3533612" y="3144539"/>
            <a:ext cx="2598188" cy="111907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8871" y="3332044"/>
            <a:ext cx="1754401" cy="1002515"/>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17650" b="19019"/>
          <a:stretch/>
        </p:blipFill>
        <p:spPr>
          <a:xfrm>
            <a:off x="3397906" y="1382950"/>
            <a:ext cx="2869600" cy="152910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189" y="4913654"/>
            <a:ext cx="2995264" cy="1466431"/>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4360" y="4837530"/>
            <a:ext cx="1518821" cy="1518821"/>
          </a:xfrm>
          <a:prstGeom prst="rect">
            <a:avLst/>
          </a:prstGeom>
        </p:spPr>
      </p:pic>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l="33105" t="34256" r="31030"/>
          <a:stretch/>
        </p:blipFill>
        <p:spPr>
          <a:xfrm>
            <a:off x="6910024" y="3162180"/>
            <a:ext cx="1527048" cy="1565529"/>
          </a:xfrm>
          <a:prstGeom prst="rect">
            <a:avLst/>
          </a:prstGeom>
        </p:spPr>
      </p:pic>
      <p:pic>
        <p:nvPicPr>
          <p:cNvPr id="18" name="Picture 17" descr="Award Foster McGaw"/>
          <p:cNvPicPr/>
          <p:nvPr/>
        </p:nvPicPr>
        <p:blipFill>
          <a:blip r:embed="rId11">
            <a:extLst>
              <a:ext uri="{28A0092B-C50C-407E-A947-70E740481C1C}">
                <a14:useLocalDpi xmlns:a14="http://schemas.microsoft.com/office/drawing/2010/main" val="0"/>
              </a:ext>
            </a:extLst>
          </a:blip>
          <a:srcRect/>
          <a:stretch>
            <a:fillRect/>
          </a:stretch>
        </p:blipFill>
        <p:spPr bwMode="auto">
          <a:xfrm>
            <a:off x="9475248" y="1427652"/>
            <a:ext cx="1219200" cy="1219200"/>
          </a:xfrm>
          <a:prstGeom prst="rect">
            <a:avLst/>
          </a:prstGeom>
          <a:noFill/>
          <a:ln>
            <a:noFill/>
          </a:ln>
        </p:spPr>
      </p:pic>
      <p:sp>
        <p:nvSpPr>
          <p:cNvPr id="19" name="TextBox 18">
            <a:extLst>
              <a:ext uri="{FF2B5EF4-FFF2-40B4-BE49-F238E27FC236}">
                <a16:creationId xmlns:a16="http://schemas.microsoft.com/office/drawing/2014/main" id="{85B108CD-F73F-434D-B8B9-5862A36B3621}"/>
              </a:ext>
            </a:extLst>
          </p:cNvPr>
          <p:cNvSpPr txBox="1"/>
          <p:nvPr/>
        </p:nvSpPr>
        <p:spPr>
          <a:xfrm>
            <a:off x="7779657" y="4196059"/>
            <a:ext cx="60385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rPr>
              <a:t>2019</a:t>
            </a:r>
          </a:p>
        </p:txBody>
      </p:sp>
      <p:pic>
        <p:nvPicPr>
          <p:cNvPr id="21" name="Picture 20">
            <a:extLst>
              <a:ext uri="{FF2B5EF4-FFF2-40B4-BE49-F238E27FC236}">
                <a16:creationId xmlns:a16="http://schemas.microsoft.com/office/drawing/2014/main" id="{6FFE913D-1C54-41F4-A861-D59E1D5127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5248" y="2876889"/>
            <a:ext cx="1249720" cy="1812094"/>
          </a:xfrm>
          <a:prstGeom prst="rect">
            <a:avLst/>
          </a:prstGeom>
        </p:spPr>
      </p:pic>
      <p:pic>
        <p:nvPicPr>
          <p:cNvPr id="1026" name="Picture 1" descr="image002">
            <a:extLst>
              <a:ext uri="{FF2B5EF4-FFF2-40B4-BE49-F238E27FC236}">
                <a16:creationId xmlns:a16="http://schemas.microsoft.com/office/drawing/2014/main" id="{915DE7AA-D795-4108-8A1C-A066B5C297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51558" y="5506937"/>
            <a:ext cx="2255714" cy="43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410F2AA3-53D5-44F4-BAD7-62D0B9DDEF0B}"/>
              </a:ext>
            </a:extLst>
          </p:cNvPr>
          <p:cNvSpPr txBox="1"/>
          <p:nvPr/>
        </p:nvSpPr>
        <p:spPr>
          <a:xfrm>
            <a:off x="7284956" y="5461583"/>
            <a:ext cx="60385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rPr>
              <a:t>2019</a:t>
            </a:r>
          </a:p>
        </p:txBody>
      </p:sp>
      <p:pic>
        <p:nvPicPr>
          <p:cNvPr id="3" name="Picture 2">
            <a:extLst>
              <a:ext uri="{FF2B5EF4-FFF2-40B4-BE49-F238E27FC236}">
                <a16:creationId xmlns:a16="http://schemas.microsoft.com/office/drawing/2014/main" id="{4B5BE971-7BC9-4F04-9045-88C2A50611B9}"/>
              </a:ext>
            </a:extLst>
          </p:cNvPr>
          <p:cNvPicPr>
            <a:picLocks noChangeAspect="1"/>
          </p:cNvPicPr>
          <p:nvPr/>
        </p:nvPicPr>
        <p:blipFill>
          <a:blip r:embed="rId14"/>
          <a:stretch>
            <a:fillRect/>
          </a:stretch>
        </p:blipFill>
        <p:spPr>
          <a:xfrm>
            <a:off x="9269723" y="5290299"/>
            <a:ext cx="1660769" cy="873243"/>
          </a:xfrm>
          <a:prstGeom prst="rect">
            <a:avLst/>
          </a:prstGeom>
        </p:spPr>
      </p:pic>
    </p:spTree>
    <p:extLst>
      <p:ext uri="{BB962C8B-B14F-4D97-AF65-F5344CB8AC3E}">
        <p14:creationId xmlns:p14="http://schemas.microsoft.com/office/powerpoint/2010/main" val="2795529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5990" y="5198867"/>
            <a:ext cx="765238" cy="76523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4091" y="2230376"/>
            <a:ext cx="590549" cy="59054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9513" y="3074254"/>
            <a:ext cx="727138" cy="72713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2707" y="4111770"/>
            <a:ext cx="658439" cy="65843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9187" y="2191168"/>
            <a:ext cx="670707" cy="670707"/>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25465" y="2969906"/>
            <a:ext cx="935834" cy="935834"/>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53629" y="5174860"/>
            <a:ext cx="617187" cy="617187"/>
          </a:xfrm>
          <a:prstGeom prst="rect">
            <a:avLst/>
          </a:prstGeom>
        </p:spPr>
      </p:pic>
      <p:sp>
        <p:nvSpPr>
          <p:cNvPr id="20" name="TextBox 19"/>
          <p:cNvSpPr txBox="1"/>
          <p:nvPr/>
        </p:nvSpPr>
        <p:spPr>
          <a:xfrm>
            <a:off x="3749791" y="2414532"/>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Heart &amp; Vascular </a:t>
            </a:r>
          </a:p>
        </p:txBody>
      </p:sp>
      <p:sp>
        <p:nvSpPr>
          <p:cNvPr id="22" name="TextBox 21"/>
          <p:cNvSpPr txBox="1"/>
          <p:nvPr/>
        </p:nvSpPr>
        <p:spPr>
          <a:xfrm>
            <a:off x="3730741" y="4338582"/>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Orthopedics </a:t>
            </a:r>
          </a:p>
        </p:txBody>
      </p:sp>
      <p:sp>
        <p:nvSpPr>
          <p:cNvPr id="23" name="TextBox 22"/>
          <p:cNvSpPr txBox="1"/>
          <p:nvPr/>
        </p:nvSpPr>
        <p:spPr>
          <a:xfrm>
            <a:off x="3673591" y="5359120"/>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Oncology </a:t>
            </a:r>
          </a:p>
        </p:txBody>
      </p:sp>
      <p:sp>
        <p:nvSpPr>
          <p:cNvPr id="24" name="TextBox 23"/>
          <p:cNvSpPr txBox="1"/>
          <p:nvPr/>
        </p:nvSpPr>
        <p:spPr>
          <a:xfrm>
            <a:off x="8098778" y="2420791"/>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Neuroscience </a:t>
            </a:r>
          </a:p>
        </p:txBody>
      </p:sp>
      <p:sp>
        <p:nvSpPr>
          <p:cNvPr id="25" name="TextBox 24"/>
          <p:cNvSpPr txBox="1"/>
          <p:nvPr/>
        </p:nvSpPr>
        <p:spPr>
          <a:xfrm>
            <a:off x="8101070" y="3253157"/>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Trauma </a:t>
            </a:r>
          </a:p>
        </p:txBody>
      </p:sp>
      <p:sp>
        <p:nvSpPr>
          <p:cNvPr id="26" name="TextBox 25"/>
          <p:cNvSpPr txBox="1"/>
          <p:nvPr/>
        </p:nvSpPr>
        <p:spPr>
          <a:xfrm>
            <a:off x="8166351" y="4322946"/>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Women’s </a:t>
            </a:r>
          </a:p>
        </p:txBody>
      </p:sp>
      <p:sp>
        <p:nvSpPr>
          <p:cNvPr id="27" name="TextBox 26"/>
          <p:cNvSpPr txBox="1"/>
          <p:nvPr/>
        </p:nvSpPr>
        <p:spPr>
          <a:xfrm>
            <a:off x="8103164" y="5356409"/>
            <a:ext cx="25557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Primary Care </a:t>
            </a:r>
          </a:p>
        </p:txBody>
      </p:sp>
      <p:grpSp>
        <p:nvGrpSpPr>
          <p:cNvPr id="28" name="Group 27"/>
          <p:cNvGrpSpPr/>
          <p:nvPr/>
        </p:nvGrpSpPr>
        <p:grpSpPr>
          <a:xfrm>
            <a:off x="155839" y="1405627"/>
            <a:ext cx="11161936" cy="5285729"/>
            <a:chOff x="155839" y="1405627"/>
            <a:chExt cx="11161936" cy="5285729"/>
          </a:xfrm>
        </p:grpSpPr>
        <p:sp>
          <p:nvSpPr>
            <p:cNvPr id="29" name="Rectangle 28"/>
            <p:cNvSpPr/>
            <p:nvPr/>
          </p:nvSpPr>
          <p:spPr>
            <a:xfrm>
              <a:off x="2719564" y="1405627"/>
              <a:ext cx="1142989" cy="540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423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Rectangle 30"/>
            <p:cNvSpPr/>
            <p:nvPr/>
          </p:nvSpPr>
          <p:spPr>
            <a:xfrm>
              <a:off x="1195552" y="1471942"/>
              <a:ext cx="1524012" cy="354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423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Rectangle 31"/>
            <p:cNvSpPr/>
            <p:nvPr/>
          </p:nvSpPr>
          <p:spPr>
            <a:xfrm>
              <a:off x="2841557" y="1464459"/>
              <a:ext cx="948737" cy="551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4423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3" name="Picture 32"/>
            <p:cNvPicPr>
              <a:picLocks noChangeAspect="1"/>
            </p:cNvPicPr>
            <p:nvPr/>
          </p:nvPicPr>
          <p:blipFill rotWithShape="1">
            <a:blip r:embed="rId10"/>
            <a:srcRect l="9330" t="4560" r="9033" b="5494"/>
            <a:stretch/>
          </p:blipFill>
          <p:spPr>
            <a:xfrm>
              <a:off x="920923" y="1405627"/>
              <a:ext cx="10396852" cy="5285729"/>
            </a:xfrm>
            <a:prstGeom prst="rect">
              <a:avLst/>
            </a:prstGeom>
          </p:spPr>
        </p:pic>
        <p:sp>
          <p:nvSpPr>
            <p:cNvPr id="34" name="TextBox 33">
              <a:extLst>
                <a:ext uri="{FF2B5EF4-FFF2-40B4-BE49-F238E27FC236}">
                  <a16:creationId xmlns:a16="http://schemas.microsoft.com/office/drawing/2014/main" id="{00D12BB2-FC9E-42EE-BAF1-6F074B779BF1}"/>
                </a:ext>
              </a:extLst>
            </p:cNvPr>
            <p:cNvSpPr txBox="1"/>
            <p:nvPr/>
          </p:nvSpPr>
          <p:spPr>
            <a:xfrm>
              <a:off x="155839" y="6402539"/>
              <a:ext cx="15301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FY19 data</a:t>
              </a:r>
            </a:p>
          </p:txBody>
        </p:sp>
      </p:grpSp>
      <p:sp>
        <p:nvSpPr>
          <p:cNvPr id="35" name="Title 33"/>
          <p:cNvSpPr txBox="1">
            <a:spLocks/>
          </p:cNvSpPr>
          <p:nvPr/>
        </p:nvSpPr>
        <p:spPr bwMode="auto">
          <a:xfrm>
            <a:off x="369739" y="370148"/>
            <a:ext cx="7162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l"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l"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l"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l"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l"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l"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l"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l"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l" defTabSz="380985" rtl="0" eaLnBrk="0" fontAlgn="base" latinLnBrk="0" hangingPunct="0">
              <a:lnSpc>
                <a:spcPct val="8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a:ea typeface="ヒラギノ角ゴ Pro W3" pitchFamily="-84" charset="-128"/>
                <a:cs typeface="Arial" panose="020B0604020202020204" pitchFamily="34" charset="0"/>
              </a:rPr>
              <a:t>By the Numbers</a:t>
            </a:r>
          </a:p>
        </p:txBody>
      </p:sp>
    </p:spTree>
    <p:extLst>
      <p:ext uri="{BB962C8B-B14F-4D97-AF65-F5344CB8AC3E}">
        <p14:creationId xmlns:p14="http://schemas.microsoft.com/office/powerpoint/2010/main" val="2989129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9993" y="34185"/>
            <a:ext cx="3013818" cy="1316052"/>
          </a:xfrm>
          <a:prstGeom prst="rect">
            <a:avLst/>
          </a:prstGeom>
          <a:noFill/>
          <a:extLst>
            <a:ext uri="{909E8E84-426E-40DD-AFC4-6F175D3DCCD1}">
              <a14:hiddenFill xmlns:a14="http://schemas.microsoft.com/office/drawing/2010/main">
                <a:solidFill>
                  <a:srgbClr val="FFFFFF"/>
                </a:solidFill>
              </a14:hiddenFill>
            </a:ext>
          </a:extLst>
        </p:spPr>
      </p:pic>
      <p:sp>
        <p:nvSpPr>
          <p:cNvPr id="19458" name="Title 1"/>
          <p:cNvSpPr>
            <a:spLocks noGrp="1"/>
          </p:cNvSpPr>
          <p:nvPr>
            <p:ph type="title"/>
          </p:nvPr>
        </p:nvSpPr>
        <p:spPr/>
        <p:txBody>
          <a:bodyPr/>
          <a:lstStyle/>
          <a:p>
            <a:r>
              <a:rPr lang="en-US" altLang="en-US" sz="3600" dirty="0">
                <a:ea typeface="ヒラギノ角ゴ Pro W3"/>
                <a:cs typeface="ヒラギノ角ゴ Pro W3"/>
              </a:rPr>
              <a:t>The Customer Experience Journey</a:t>
            </a:r>
          </a:p>
        </p:txBody>
      </p:sp>
      <p:sp>
        <p:nvSpPr>
          <p:cNvPr id="19460" name="Content Placeholder 1"/>
          <p:cNvSpPr>
            <a:spLocks noGrp="1"/>
          </p:cNvSpPr>
          <p:nvPr>
            <p:ph idx="1"/>
          </p:nvPr>
        </p:nvSpPr>
        <p:spPr>
          <a:xfrm>
            <a:off x="299096" y="1358782"/>
            <a:ext cx="11477002" cy="5255664"/>
          </a:xfrm>
        </p:spPr>
        <p:txBody>
          <a:bodyPr>
            <a:noAutofit/>
          </a:bodyPr>
          <a:lstStyle/>
          <a:p>
            <a:pPr>
              <a:buFont typeface="Arial" pitchFamily="34" charset="0"/>
              <a:buChar char="•"/>
            </a:pPr>
            <a:r>
              <a:rPr lang="en-US" altLang="en-US" sz="2000" dirty="0">
                <a:ea typeface="ヒラギノ角ゴ Pro W3"/>
                <a:cs typeface="ヒラギノ角ゴ Pro W3"/>
              </a:rPr>
              <a:t>With current delivery footprint, the decision was made: we need a fresh approach and a dedicated resource</a:t>
            </a:r>
          </a:p>
          <a:p>
            <a:pPr lvl="1">
              <a:buFont typeface="Courier New" pitchFamily="49" charset="0"/>
              <a:buChar char="o"/>
            </a:pPr>
            <a:r>
              <a:rPr lang="en-US" altLang="en-US" dirty="0">
                <a:ea typeface="ヒラギノ角ゴ Pro W3"/>
                <a:cs typeface="ヒラギノ角ゴ Pro W3"/>
              </a:rPr>
              <a:t>The creation of the new position SVP, Chief Consumer Experience Officer (Alex Greengold, from outside Healthcare,  - Communication Background  - VP over customer experience) </a:t>
            </a:r>
          </a:p>
          <a:p>
            <a:pPr lvl="1">
              <a:buFont typeface="Courier New" pitchFamily="49" charset="0"/>
              <a:buChar char="o"/>
            </a:pPr>
            <a:r>
              <a:rPr lang="en-US" altLang="en-US" dirty="0">
                <a:ea typeface="ヒラギノ角ゴ Pro W3"/>
                <a:cs typeface="ヒラギノ角ゴ Pro W3"/>
              </a:rPr>
              <a:t>Alex is in the onboarding process and is working his way through all levels of the organization studying what we do and how</a:t>
            </a:r>
          </a:p>
          <a:p>
            <a:pPr marL="1088474" lvl="2" indent="0">
              <a:buNone/>
            </a:pPr>
            <a:endParaRPr lang="en-US" altLang="en-US" sz="1200" dirty="0">
              <a:ea typeface="ヒラギノ角ゴ Pro W3"/>
              <a:cs typeface="ヒラギノ角ゴ Pro W3"/>
            </a:endParaRPr>
          </a:p>
          <a:p>
            <a:pPr>
              <a:buFont typeface="Arial" pitchFamily="34" charset="0"/>
              <a:buChar char="•"/>
            </a:pPr>
            <a:r>
              <a:rPr lang="en-US" altLang="en-US" sz="2000" dirty="0">
                <a:ea typeface="ヒラギノ角ゴ Pro W3"/>
                <a:cs typeface="ヒラギノ角ゴ Pro W3"/>
              </a:rPr>
              <a:t>Identifying challenges  </a:t>
            </a:r>
          </a:p>
          <a:p>
            <a:pPr lvl="1">
              <a:buFont typeface="Courier New" pitchFamily="49" charset="0"/>
              <a:buChar char="o"/>
            </a:pPr>
            <a:r>
              <a:rPr lang="en-US" altLang="en-US" dirty="0">
                <a:ea typeface="ヒラギノ角ゴ Pro W3"/>
                <a:cs typeface="ヒラギノ角ゴ Pro W3"/>
              </a:rPr>
              <a:t>So many different systems, multiple EMRs (</a:t>
            </a:r>
            <a:r>
              <a:rPr lang="en-US" dirty="0"/>
              <a:t>Athena, Cerner, </a:t>
            </a:r>
            <a:r>
              <a:rPr lang="en-US" dirty="0" err="1"/>
              <a:t>Allscripts</a:t>
            </a:r>
            <a:r>
              <a:rPr lang="en-US" dirty="0"/>
              <a:t> and Epic )</a:t>
            </a:r>
            <a:r>
              <a:rPr lang="en-US" altLang="en-US" dirty="0">
                <a:ea typeface="ヒラギノ角ゴ Pro W3"/>
                <a:cs typeface="ヒラギノ角ゴ Pro W3"/>
              </a:rPr>
              <a:t> </a:t>
            </a:r>
          </a:p>
          <a:p>
            <a:pPr lvl="1">
              <a:buFont typeface="Courier New" pitchFamily="49" charset="0"/>
              <a:buChar char="o"/>
            </a:pPr>
            <a:r>
              <a:rPr lang="en-US" altLang="en-US" dirty="0">
                <a:ea typeface="ヒラギノ角ゴ Pro W3"/>
                <a:cs typeface="ヒラギノ角ゴ Pro W3"/>
              </a:rPr>
              <a:t>They don’t share information easily and it is hard to follow the consumer</a:t>
            </a:r>
          </a:p>
          <a:p>
            <a:pPr lvl="1">
              <a:buFont typeface="Courier New" pitchFamily="49" charset="0"/>
              <a:buChar char="o"/>
            </a:pPr>
            <a:r>
              <a:rPr lang="en-US" altLang="en-US" dirty="0">
                <a:ea typeface="ヒラギノ角ゴ Pro W3"/>
                <a:cs typeface="ヒラギノ角ゴ Pro W3"/>
              </a:rPr>
              <a:t>Scheduling is way too difficult;  we need this to be digital, much like the Open Table concept</a:t>
            </a:r>
          </a:p>
          <a:p>
            <a:pPr lvl="1">
              <a:buFont typeface="Courier New" pitchFamily="49" charset="0"/>
              <a:buChar char="o"/>
            </a:pPr>
            <a:r>
              <a:rPr lang="en-US" altLang="en-US" dirty="0">
                <a:ea typeface="ヒラギノ角ゴ Pro W3"/>
                <a:cs typeface="ヒラギノ角ゴ Pro W3"/>
              </a:rPr>
              <a:t>Registrations, while we are paperless at most locations, our goal is to be 100% paperless</a:t>
            </a:r>
          </a:p>
          <a:p>
            <a:pPr lvl="1">
              <a:buFont typeface="Courier New" pitchFamily="49" charset="0"/>
              <a:buChar char="o"/>
            </a:pPr>
            <a:r>
              <a:rPr lang="en-US" altLang="en-US" dirty="0">
                <a:ea typeface="ヒラギノ角ゴ Pro W3"/>
                <a:cs typeface="ヒラギノ角ゴ Pro W3"/>
              </a:rPr>
              <a:t>Strategy to remake the Journey for example:   9-mth pregnancy, office visits, text &amp; email updates, hospital visit, Netflix and Phone chargers in each room, make technology work for the patient’s convenience</a:t>
            </a:r>
          </a:p>
        </p:txBody>
      </p:sp>
    </p:spTree>
    <p:extLst>
      <p:ext uri="{BB962C8B-B14F-4D97-AF65-F5344CB8AC3E}">
        <p14:creationId xmlns:p14="http://schemas.microsoft.com/office/powerpoint/2010/main" val="3541565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228600"/>
            <a:ext cx="8026400" cy="838200"/>
          </a:xfrm>
        </p:spPr>
        <p:txBody>
          <a:bodyPr/>
          <a:lstStyle/>
          <a:p>
            <a:r>
              <a:rPr lang="en-US" altLang="en-US" sz="3600" dirty="0">
                <a:ea typeface="ヒラギノ角ゴ Pro W3"/>
                <a:cs typeface="ヒラギノ角ゴ Pro W3"/>
              </a:rPr>
              <a:t>Touch Points, Processes, and Software</a:t>
            </a:r>
          </a:p>
        </p:txBody>
      </p:sp>
      <p:sp>
        <p:nvSpPr>
          <p:cNvPr id="20484" name="Rectangle 3"/>
          <p:cNvSpPr>
            <a:spLocks noGrp="1" noChangeArrowheads="1"/>
          </p:cNvSpPr>
          <p:nvPr>
            <p:ph idx="1"/>
          </p:nvPr>
        </p:nvSpPr>
        <p:spPr>
          <a:xfrm>
            <a:off x="410343" y="1450748"/>
            <a:ext cx="11002433" cy="3494088"/>
          </a:xfrm>
        </p:spPr>
        <p:txBody>
          <a:bodyPr>
            <a:normAutofit lnSpcReduction="10000"/>
          </a:bodyPr>
          <a:lstStyle/>
          <a:p>
            <a:r>
              <a:rPr lang="en-US" altLang="en-US" sz="2400" dirty="0">
                <a:ea typeface="ヒラギノ角ゴ Pro W3"/>
                <a:cs typeface="ヒラギノ角ゴ Pro W3"/>
              </a:rPr>
              <a:t>Looking at current systems and new products</a:t>
            </a:r>
            <a:endParaRPr lang="en-US" altLang="en-US" sz="1600" dirty="0">
              <a:ea typeface="ヒラギノ角ゴ Pro W3"/>
              <a:cs typeface="ヒラギノ角ゴ Pro W3"/>
            </a:endParaRPr>
          </a:p>
          <a:p>
            <a:r>
              <a:rPr lang="en-US" altLang="en-US" sz="2400" dirty="0">
                <a:ea typeface="ヒラギノ角ゴ Pro W3"/>
                <a:cs typeface="ヒラギノ角ゴ Pro W3"/>
              </a:rPr>
              <a:t>Patient Portal - enterprise wide </a:t>
            </a:r>
          </a:p>
          <a:p>
            <a:r>
              <a:rPr lang="en-US" altLang="en-US" sz="2400" dirty="0">
                <a:ea typeface="ヒラギノ角ゴ Pro W3"/>
                <a:cs typeface="ヒラギノ角ゴ Pro W3"/>
              </a:rPr>
              <a:t>Everyday Well - tracking Health updates </a:t>
            </a:r>
          </a:p>
          <a:p>
            <a:r>
              <a:rPr lang="en-US" altLang="en-US" sz="2400" dirty="0">
                <a:ea typeface="ヒラギノ角ゴ Pro W3"/>
                <a:cs typeface="ヒラギノ角ゴ Pro W3"/>
              </a:rPr>
              <a:t>Scheduling  - dynamic full scope system</a:t>
            </a:r>
          </a:p>
          <a:p>
            <a:r>
              <a:rPr lang="en-US" altLang="en-US" sz="2400" dirty="0">
                <a:ea typeface="ヒラギノ角ゴ Pro W3"/>
                <a:cs typeface="ヒラギノ角ゴ Pro W3"/>
              </a:rPr>
              <a:t>Create </a:t>
            </a:r>
            <a:r>
              <a:rPr lang="en-US" altLang="en-US" sz="2400" i="1" dirty="0">
                <a:ea typeface="ヒラギノ角ゴ Pro W3"/>
                <a:cs typeface="ヒラギノ角ゴ Pro W3"/>
              </a:rPr>
              <a:t>Customer Communication Preference </a:t>
            </a:r>
            <a:r>
              <a:rPr lang="en-US" altLang="en-US" sz="2400" dirty="0">
                <a:ea typeface="ヒラギノ角ゴ Pro W3"/>
                <a:cs typeface="ヒラギノ角ゴ Pro W3"/>
              </a:rPr>
              <a:t>system</a:t>
            </a:r>
          </a:p>
          <a:p>
            <a:pPr lvl="1">
              <a:buFont typeface="Courier New" pitchFamily="49" charset="0"/>
              <a:buChar char="o"/>
            </a:pPr>
            <a:r>
              <a:rPr lang="en-US" altLang="en-US" sz="1733" dirty="0">
                <a:ea typeface="ヒラギノ角ゴ Pro W3"/>
                <a:cs typeface="ヒラギノ角ゴ Pro W3"/>
              </a:rPr>
              <a:t>Phone call</a:t>
            </a:r>
          </a:p>
          <a:p>
            <a:pPr lvl="1">
              <a:buFont typeface="Courier New" pitchFamily="49" charset="0"/>
              <a:buChar char="o"/>
            </a:pPr>
            <a:r>
              <a:rPr lang="en-US" altLang="en-US" sz="1733" dirty="0">
                <a:ea typeface="ヒラギノ角ゴ Pro W3"/>
                <a:cs typeface="ヒラギノ角ゴ Pro W3"/>
              </a:rPr>
              <a:t>On-line / Mobile</a:t>
            </a:r>
          </a:p>
          <a:p>
            <a:pPr lvl="1">
              <a:buFont typeface="Courier New" pitchFamily="49" charset="0"/>
              <a:buChar char="o"/>
            </a:pPr>
            <a:r>
              <a:rPr lang="en-US" altLang="en-US" sz="1733" dirty="0">
                <a:ea typeface="ヒラギノ角ゴ Pro W3"/>
                <a:cs typeface="ヒラギノ角ゴ Pro W3"/>
              </a:rPr>
              <a:t>Text </a:t>
            </a:r>
          </a:p>
          <a:p>
            <a:pPr lvl="1">
              <a:buFont typeface="Courier New" pitchFamily="49" charset="0"/>
              <a:buChar char="o"/>
            </a:pPr>
            <a:r>
              <a:rPr lang="en-US" altLang="en-US" sz="1733" dirty="0">
                <a:ea typeface="ヒラギノ角ゴ Pro W3"/>
                <a:cs typeface="ヒラギノ角ゴ Pro W3"/>
              </a:rPr>
              <a:t>Other</a:t>
            </a:r>
          </a:p>
          <a:p>
            <a:pPr marL="0" indent="0">
              <a:buNone/>
            </a:pPr>
            <a:endParaRPr lang="en-US" altLang="en-US" sz="2400" dirty="0">
              <a:ea typeface="ヒラギノ角ゴ Pro W3"/>
              <a:cs typeface="ヒラギノ角ゴ Pro W3"/>
            </a:endParaRPr>
          </a:p>
          <a:p>
            <a:endParaRPr lang="en-US" altLang="en-US" sz="2400" dirty="0">
              <a:ea typeface="ヒラギノ角ゴ Pro W3"/>
              <a:cs typeface="ヒラギノ角ゴ Pro W3"/>
            </a:endParaRPr>
          </a:p>
          <a:p>
            <a:pPr marL="457200" lvl="1" indent="0">
              <a:buFontTx/>
              <a:buNone/>
            </a:pPr>
            <a:endParaRPr lang="en-US" altLang="en-US" sz="1200" dirty="0">
              <a:ea typeface="ヒラギノ角ゴ Pro W3"/>
              <a:cs typeface="Arial" pitchFamily="34" charset="0"/>
            </a:endParaRPr>
          </a:p>
        </p:txBody>
      </p:sp>
      <p:pic>
        <p:nvPicPr>
          <p:cNvPr id="5" name="Picture 17" descr="C:\Users\Robert\AppData\Local\Microsoft\Windows\INetCache\IE\SZGZF66F\laptop_computer_16_9_1863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524" y="1149779"/>
            <a:ext cx="8180363" cy="5628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133" y="4635374"/>
            <a:ext cx="1851433" cy="1851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864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0"/>
          </p:nvPr>
        </p:nvSpPr>
        <p:spPr>
          <a:xfrm>
            <a:off x="8737600" y="5624514"/>
            <a:ext cx="28448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ヒラギノ角ゴ Pro W3"/>
                <a:cs typeface="ヒラギノ角ゴ Pro W3"/>
              </a:defRPr>
            </a:lvl1pPr>
            <a:lvl2pPr marL="742950" indent="-285750" eaLnBrk="0" hangingPunct="0">
              <a:spcBef>
                <a:spcPct val="20000"/>
              </a:spcBef>
              <a:buChar char="–"/>
              <a:defRPr sz="2800">
                <a:solidFill>
                  <a:schemeClr val="tx1"/>
                </a:solidFill>
                <a:latin typeface="Arial" pitchFamily="34" charset="0"/>
                <a:ea typeface="ヒラギノ角ゴ Pro W3"/>
                <a:cs typeface="ヒラギノ角ゴ Pro W3"/>
              </a:defRPr>
            </a:lvl2pPr>
            <a:lvl3pPr marL="1143000" indent="-228600" eaLnBrk="0" hangingPunct="0">
              <a:spcBef>
                <a:spcPct val="20000"/>
              </a:spcBef>
              <a:buChar char="•"/>
              <a:defRPr sz="2400">
                <a:solidFill>
                  <a:schemeClr val="tx1"/>
                </a:solidFill>
                <a:latin typeface="Arial" pitchFamily="34" charset="0"/>
                <a:ea typeface="ヒラギノ角ゴ Pro W3"/>
                <a:cs typeface="ヒラギノ角ゴ Pro W3"/>
              </a:defRPr>
            </a:lvl3pPr>
            <a:lvl4pPr marL="1600200" indent="-228600" eaLnBrk="0" hangingPunct="0">
              <a:spcBef>
                <a:spcPct val="20000"/>
              </a:spcBef>
              <a:buChar char="–"/>
              <a:defRPr sz="2000">
                <a:solidFill>
                  <a:schemeClr val="tx1"/>
                </a:solidFill>
                <a:latin typeface="Arial" pitchFamily="34" charset="0"/>
                <a:ea typeface="ヒラギノ角ゴ Pro W3"/>
                <a:cs typeface="ヒラギノ角ゴ Pro W3"/>
              </a:defRPr>
            </a:lvl4pPr>
            <a:lvl5pPr marL="2057400" indent="-228600" eaLnBrk="0" hangingPunct="0">
              <a:spcBef>
                <a:spcPct val="20000"/>
              </a:spcBef>
              <a:buChar char="»"/>
              <a:defRPr sz="2000">
                <a:solidFill>
                  <a:schemeClr val="tx1"/>
                </a:solidFill>
                <a:latin typeface="Arial"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7F360919-47D8-4F5E-BCDE-D96604D11C81}" type="slidenum">
              <a:rPr kumimoji="0" lang="en-US" altLang="en-US" sz="1400" b="0" i="0" u="none" strike="noStrike" kern="1200" cap="none" spc="0" normalizeH="0" baseline="0" noProof="0" smtClean="0">
                <a:ln>
                  <a:noFill/>
                </a:ln>
                <a:solidFill>
                  <a:prstClr val="black"/>
                </a:solidFill>
                <a:effectLst/>
                <a:uLnTx/>
                <a:uFillTx/>
                <a:latin typeface="Arial" pitchFamily="34" charset="0"/>
                <a:ea typeface="ヒラギノ角ゴ Pro W3"/>
              </a:rPr>
              <a:pPr marL="0" marR="0" lvl="0" indent="0" algn="l" defTabSz="914400" rtl="0" eaLnBrk="1" fontAlgn="auto" latinLnBrk="0" hangingPunct="1">
                <a:lnSpc>
                  <a:spcPct val="100000"/>
                </a:lnSpc>
                <a:spcBef>
                  <a:spcPct val="0"/>
                </a:spcBef>
                <a:spcAft>
                  <a:spcPts val="0"/>
                </a:spcAft>
                <a:buClrTx/>
                <a:buSzTx/>
                <a:buFontTx/>
                <a:buNone/>
                <a:tabLst/>
                <a:defRPr/>
              </a:pPr>
              <a:t>44</a:t>
            </a:fld>
            <a:endParaRPr kumimoji="0" lang="en-US" altLang="en-US" sz="14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21508" name="Content Placeholder 1"/>
          <p:cNvSpPr>
            <a:spLocks noGrp="1"/>
          </p:cNvSpPr>
          <p:nvPr>
            <p:ph idx="1"/>
          </p:nvPr>
        </p:nvSpPr>
        <p:spPr>
          <a:xfrm>
            <a:off x="301798" y="1346716"/>
            <a:ext cx="10972800" cy="4525963"/>
          </a:xfrm>
        </p:spPr>
        <p:txBody>
          <a:bodyPr/>
          <a:lstStyle/>
          <a:p>
            <a:r>
              <a:rPr lang="en-US" altLang="en-US" dirty="0">
                <a:ea typeface="ヒラギノ角ゴ Pro W3"/>
                <a:cs typeface="ヒラギノ角ゴ Pro W3"/>
              </a:rPr>
              <a:t>Digital experience journey</a:t>
            </a:r>
          </a:p>
          <a:p>
            <a:pPr lvl="1">
              <a:buFont typeface="Courier New" pitchFamily="49" charset="0"/>
              <a:buChar char="o"/>
            </a:pPr>
            <a:r>
              <a:rPr lang="en-US" altLang="en-US" dirty="0">
                <a:ea typeface="ヒラギノ角ゴ Pro W3"/>
                <a:cs typeface="ヒラギノ角ゴ Pro W3"/>
              </a:rPr>
              <a:t>Technology progresses </a:t>
            </a:r>
            <a:r>
              <a:rPr lang="en-US" altLang="en-US" i="1" dirty="0">
                <a:ea typeface="ヒラギノ角ゴ Pro W3"/>
                <a:cs typeface="ヒラギノ角ゴ Pro W3"/>
              </a:rPr>
              <a:t>quickly</a:t>
            </a:r>
            <a:r>
              <a:rPr lang="en-US" altLang="en-US" dirty="0">
                <a:ea typeface="ヒラギノ角ゴ Pro W3"/>
                <a:cs typeface="ヒラギノ角ゴ Pro W3"/>
              </a:rPr>
              <a:t>; healthcare is often slow to respond</a:t>
            </a:r>
          </a:p>
          <a:p>
            <a:pPr lvl="2">
              <a:buFont typeface="Wingdings" pitchFamily="2" charset="2"/>
              <a:buChar char="§"/>
            </a:pPr>
            <a:r>
              <a:rPr lang="en-US" altLang="en-US" dirty="0">
                <a:ea typeface="ヒラギノ角ゴ Pro W3"/>
                <a:cs typeface="ヒラギノ角ゴ Pro W3"/>
              </a:rPr>
              <a:t>Move from manual entry for each episode to sharing data across multiple platforms (physician, hospital, various EMRs) and elimination of redundant questions</a:t>
            </a:r>
          </a:p>
          <a:p>
            <a:pPr lvl="2">
              <a:buFont typeface="Wingdings" pitchFamily="2" charset="2"/>
              <a:buChar char="§"/>
            </a:pPr>
            <a:r>
              <a:rPr lang="en-US" altLang="en-US" dirty="0">
                <a:ea typeface="ヒラギノ角ゴ Pro W3"/>
                <a:cs typeface="ヒラギノ角ゴ Pro W3"/>
              </a:rPr>
              <a:t>Allow patient to schedule online, upload insurance card, and enter information</a:t>
            </a:r>
          </a:p>
          <a:p>
            <a:pPr lvl="1">
              <a:buFont typeface="Courier New" pitchFamily="49" charset="0"/>
              <a:buChar char="o"/>
            </a:pPr>
            <a:r>
              <a:rPr lang="en-US" altLang="en-US" dirty="0">
                <a:ea typeface="ヒラギノ角ゴ Pro W3"/>
                <a:cs typeface="ヒラギノ角ゴ Pro W3"/>
              </a:rPr>
              <a:t>Focus on real-time integration and automation; move away from “</a:t>
            </a:r>
            <a:r>
              <a:rPr lang="en-US" altLang="en-US" dirty="0" err="1">
                <a:ea typeface="ヒラギノ角ゴ Pro W3"/>
                <a:cs typeface="ヒラギノ角ゴ Pro W3"/>
              </a:rPr>
              <a:t>manumation</a:t>
            </a:r>
            <a:r>
              <a:rPr lang="en-US" altLang="en-US" dirty="0">
                <a:ea typeface="ヒラギノ角ゴ Pro W3"/>
                <a:cs typeface="ヒラギノ角ゴ Pro W3"/>
              </a:rPr>
              <a:t>” </a:t>
            </a:r>
          </a:p>
          <a:p>
            <a:pPr lvl="1">
              <a:buFont typeface="Courier New" pitchFamily="49" charset="0"/>
              <a:buChar char="o"/>
            </a:pPr>
            <a:r>
              <a:rPr lang="en-US" altLang="en-US" dirty="0">
                <a:ea typeface="ヒラギノ角ゴ Pro W3"/>
                <a:cs typeface="ヒラギノ角ゴ Pro W3"/>
              </a:rPr>
              <a:t>Provide patients with an exceptional </a:t>
            </a:r>
            <a:r>
              <a:rPr lang="en-US" altLang="en-US" i="1" dirty="0">
                <a:ea typeface="ヒラギノ角ゴ Pro W3"/>
                <a:cs typeface="ヒラギノ角ゴ Pro W3"/>
              </a:rPr>
              <a:t>financial care</a:t>
            </a:r>
            <a:r>
              <a:rPr lang="en-US" altLang="en-US" dirty="0">
                <a:ea typeface="ヒラギノ角ゴ Pro W3"/>
                <a:cs typeface="ヒラギノ角ゴ Pro W3"/>
              </a:rPr>
              <a:t> experience  with an excellent clinical  experience </a:t>
            </a:r>
          </a:p>
          <a:p>
            <a:pPr lvl="1"/>
            <a:endParaRPr lang="en-US" altLang="en-US" dirty="0">
              <a:ea typeface="ヒラギノ角ゴ Pro W3"/>
              <a:cs typeface="ヒラギノ角ゴ Pro W3"/>
            </a:endParaRPr>
          </a:p>
        </p:txBody>
      </p:sp>
      <p:sp>
        <p:nvSpPr>
          <p:cNvPr id="2" name="Title 1"/>
          <p:cNvSpPr>
            <a:spLocks noGrp="1"/>
          </p:cNvSpPr>
          <p:nvPr>
            <p:ph type="title"/>
          </p:nvPr>
        </p:nvSpPr>
        <p:spPr/>
        <p:txBody>
          <a:bodyPr/>
          <a:lstStyle/>
          <a:p>
            <a:r>
              <a:rPr lang="en-US" altLang="en-US" sz="3000" dirty="0">
                <a:ea typeface="ヒラギノ角ゴ Pro W3"/>
                <a:cs typeface="ヒラギノ角ゴ Pro W3"/>
              </a:rPr>
              <a:t>The Journey – </a:t>
            </a:r>
            <a:r>
              <a:rPr lang="en-US" altLang="en-US" sz="3000" b="1" dirty="0">
                <a:ea typeface="ヒラギノ角ゴ Pro W3"/>
                <a:cs typeface="ヒラギノ角ゴ Pro W3"/>
              </a:rPr>
              <a:t>Digital</a:t>
            </a:r>
            <a:r>
              <a:rPr lang="en-US" altLang="en-US" sz="3000" dirty="0">
                <a:ea typeface="ヒラギノ角ゴ Pro W3"/>
                <a:cs typeface="ヒラギノ角ゴ Pro W3"/>
              </a:rPr>
              <a:t> </a:t>
            </a:r>
            <a:r>
              <a:rPr lang="en-US" altLang="en-US" sz="3000" b="1" dirty="0">
                <a:ea typeface="ヒラギノ角ゴ Pro W3"/>
                <a:cs typeface="ヒラギノ角ゴ Pro W3"/>
              </a:rPr>
              <a:t>Options</a:t>
            </a:r>
            <a:r>
              <a:rPr lang="en-US" altLang="en-US" sz="3000" dirty="0">
                <a:ea typeface="ヒラギノ角ゴ Pro W3"/>
                <a:cs typeface="ヒラギノ角ゴ Pro W3"/>
              </a:rPr>
              <a:t> </a:t>
            </a:r>
            <a:r>
              <a:rPr lang="en-US" altLang="en-US" sz="3000" i="1" dirty="0">
                <a:ea typeface="ヒラギノ角ゴ Pro W3"/>
                <a:cs typeface="ヒラギノ角ゴ Pro W3"/>
              </a:rPr>
              <a:t>and</a:t>
            </a:r>
            <a:r>
              <a:rPr lang="en-US" altLang="en-US" sz="3000" dirty="0">
                <a:ea typeface="ヒラギノ角ゴ Pro W3"/>
                <a:cs typeface="ヒラギノ角ゴ Pro W3"/>
              </a:rPr>
              <a:t> Personalized Care</a:t>
            </a:r>
            <a:endParaRPr lang="en-US" sz="3000" dirty="0"/>
          </a:p>
        </p:txBody>
      </p:sp>
      <p:pic>
        <p:nvPicPr>
          <p:cNvPr id="10"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51150" b="20129"/>
          <a:stretch/>
        </p:blipFill>
        <p:spPr>
          <a:xfrm>
            <a:off x="0" y="4982198"/>
            <a:ext cx="12263215" cy="1875802"/>
          </a:xfrm>
          <a:prstGeom prst="rect">
            <a:avLst/>
          </a:prstGeom>
        </p:spPr>
      </p:pic>
      <p:pic>
        <p:nvPicPr>
          <p:cNvPr id="1027" name="Picture 3" descr="C:\Users\Robert\AppData\Local\Microsoft\Windows\INetCache\IE\DHLG2T58\office_telephone_800_clr_143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96872">
            <a:off x="2107160" y="4692733"/>
            <a:ext cx="1933869" cy="21517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33845">
            <a:off x="89811" y="4494901"/>
            <a:ext cx="2139968" cy="17145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Robert\AppData\Local\Microsoft\Windows\INetCache\IE\SZGZF66F\smart_watch_custom_1922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202259">
            <a:off x="9396209" y="3707749"/>
            <a:ext cx="3199990" cy="292701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Robert\AppData\Local\Microsoft\Windows\INetCache\IE\DHLG2T58\graph_laptop_pc_800_clr_123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2876" y="4184065"/>
            <a:ext cx="4057461" cy="28655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obert\AppData\Local\Microsoft\Windows\INetCache\IE\IJ272BHT\touch_phone_blank_pc_800_clr_2329.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9969">
            <a:off x="7880847" y="4439751"/>
            <a:ext cx="1823845" cy="265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813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0"/>
          </p:nvPr>
        </p:nvSpPr>
        <p:spPr>
          <a:xfrm>
            <a:off x="8737600" y="5624514"/>
            <a:ext cx="28448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ヒラギノ角ゴ Pro W3"/>
                <a:cs typeface="ヒラギノ角ゴ Pro W3"/>
              </a:defRPr>
            </a:lvl1pPr>
            <a:lvl2pPr marL="742950" indent="-285750" eaLnBrk="0" hangingPunct="0">
              <a:spcBef>
                <a:spcPct val="20000"/>
              </a:spcBef>
              <a:buChar char="–"/>
              <a:defRPr sz="2800">
                <a:solidFill>
                  <a:schemeClr val="tx1"/>
                </a:solidFill>
                <a:latin typeface="Arial" pitchFamily="34" charset="0"/>
                <a:ea typeface="ヒラギノ角ゴ Pro W3"/>
                <a:cs typeface="ヒラギノ角ゴ Pro W3"/>
              </a:defRPr>
            </a:lvl2pPr>
            <a:lvl3pPr marL="1143000" indent="-228600" eaLnBrk="0" hangingPunct="0">
              <a:spcBef>
                <a:spcPct val="20000"/>
              </a:spcBef>
              <a:buChar char="•"/>
              <a:defRPr sz="2400">
                <a:solidFill>
                  <a:schemeClr val="tx1"/>
                </a:solidFill>
                <a:latin typeface="Arial" pitchFamily="34" charset="0"/>
                <a:ea typeface="ヒラギノ角ゴ Pro W3"/>
                <a:cs typeface="ヒラギノ角ゴ Pro W3"/>
              </a:defRPr>
            </a:lvl3pPr>
            <a:lvl4pPr marL="1600200" indent="-228600" eaLnBrk="0" hangingPunct="0">
              <a:spcBef>
                <a:spcPct val="20000"/>
              </a:spcBef>
              <a:buChar char="–"/>
              <a:defRPr sz="2000">
                <a:solidFill>
                  <a:schemeClr val="tx1"/>
                </a:solidFill>
                <a:latin typeface="Arial" pitchFamily="34" charset="0"/>
                <a:ea typeface="ヒラギノ角ゴ Pro W3"/>
                <a:cs typeface="ヒラギノ角ゴ Pro W3"/>
              </a:defRPr>
            </a:lvl4pPr>
            <a:lvl5pPr marL="2057400" indent="-228600" eaLnBrk="0" hangingPunct="0">
              <a:spcBef>
                <a:spcPct val="20000"/>
              </a:spcBef>
              <a:buChar char="»"/>
              <a:defRPr sz="2000">
                <a:solidFill>
                  <a:schemeClr val="tx1"/>
                </a:solidFill>
                <a:latin typeface="Arial"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7F360919-47D8-4F5E-BCDE-D96604D11C81}" type="slidenum">
              <a:rPr kumimoji="0" lang="en-US" altLang="en-US" sz="1400" b="0" i="0" u="none" strike="noStrike" kern="1200" cap="none" spc="0" normalizeH="0" baseline="0" noProof="0" smtClean="0">
                <a:ln>
                  <a:noFill/>
                </a:ln>
                <a:solidFill>
                  <a:prstClr val="black"/>
                </a:solidFill>
                <a:effectLst/>
                <a:uLnTx/>
                <a:uFillTx/>
                <a:latin typeface="Arial" pitchFamily="34" charset="0"/>
                <a:ea typeface="ヒラギノ角ゴ Pro W3"/>
              </a:rPr>
              <a:pPr marL="0" marR="0" lvl="0" indent="0" algn="l" defTabSz="914400" rtl="0" eaLnBrk="1" fontAlgn="auto" latinLnBrk="0" hangingPunct="1">
                <a:lnSpc>
                  <a:spcPct val="100000"/>
                </a:lnSpc>
                <a:spcBef>
                  <a:spcPct val="0"/>
                </a:spcBef>
                <a:spcAft>
                  <a:spcPts val="0"/>
                </a:spcAft>
                <a:buClrTx/>
                <a:buSzTx/>
                <a:buFontTx/>
                <a:buNone/>
                <a:tabLst/>
                <a:defRPr/>
              </a:pPr>
              <a:t>45</a:t>
            </a:fld>
            <a:endParaRPr kumimoji="0" lang="en-US" altLang="en-US" sz="14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21508" name="Content Placeholder 1"/>
          <p:cNvSpPr>
            <a:spLocks noGrp="1"/>
          </p:cNvSpPr>
          <p:nvPr>
            <p:ph idx="1"/>
          </p:nvPr>
        </p:nvSpPr>
        <p:spPr>
          <a:xfrm>
            <a:off x="301798" y="1346716"/>
            <a:ext cx="10972800" cy="4525963"/>
          </a:xfrm>
        </p:spPr>
        <p:txBody>
          <a:bodyPr/>
          <a:lstStyle/>
          <a:p>
            <a:r>
              <a:rPr lang="en-US" altLang="en-US" dirty="0">
                <a:ea typeface="ヒラギノ角ゴ Pro W3"/>
                <a:cs typeface="ヒラギノ角ゴ Pro W3"/>
              </a:rPr>
              <a:t>Personalized care journey</a:t>
            </a:r>
          </a:p>
          <a:p>
            <a:pPr lvl="1">
              <a:buFont typeface="Courier New" pitchFamily="49" charset="0"/>
              <a:buChar char="o"/>
            </a:pPr>
            <a:r>
              <a:rPr lang="en-US" altLang="en-US" dirty="0">
                <a:ea typeface="ヒラギノ角ゴ Pro W3"/>
                <a:cs typeface="ヒラギノ角ゴ Pro W3"/>
              </a:rPr>
              <a:t>Provide the personalized care that the patient wants – </a:t>
            </a:r>
            <a:r>
              <a:rPr lang="en-US" altLang="en-US" i="1" dirty="0">
                <a:ea typeface="ヒラギノ角ゴ Pro W3"/>
                <a:cs typeface="ヒラギノ角ゴ Pro W3"/>
              </a:rPr>
              <a:t>patient</a:t>
            </a:r>
            <a:r>
              <a:rPr lang="en-US" altLang="en-US" dirty="0">
                <a:ea typeface="ヒラギノ角ゴ Pro W3"/>
                <a:cs typeface="ヒラギノ角ゴ Pro W3"/>
              </a:rPr>
              <a:t> </a:t>
            </a:r>
            <a:r>
              <a:rPr lang="en-US" altLang="en-US" i="1" dirty="0">
                <a:ea typeface="ヒラギノ角ゴ Pro W3"/>
                <a:cs typeface="ヒラギノ角ゴ Pro W3"/>
              </a:rPr>
              <a:t>preference</a:t>
            </a:r>
          </a:p>
          <a:p>
            <a:pPr lvl="1">
              <a:buFont typeface="Courier New" pitchFamily="49" charset="0"/>
              <a:buChar char="o"/>
            </a:pPr>
            <a:r>
              <a:rPr lang="en-US" altLang="en-US" dirty="0">
                <a:ea typeface="ヒラギノ角ゴ Pro W3"/>
                <a:cs typeface="ヒラギノ角ゴ Pro W3"/>
              </a:rPr>
              <a:t>Use technology  to create operational efficiency to enable flexibility – </a:t>
            </a:r>
            <a:r>
              <a:rPr lang="en-US" altLang="en-US" i="1" dirty="0">
                <a:ea typeface="ヒラギノ角ゴ Pro W3"/>
                <a:cs typeface="ヒラギノ角ゴ Pro W3"/>
              </a:rPr>
              <a:t>concierge service</a:t>
            </a:r>
          </a:p>
          <a:p>
            <a:pPr lvl="1">
              <a:buFont typeface="Courier New" pitchFamily="49" charset="0"/>
              <a:buChar char="o"/>
            </a:pPr>
            <a:r>
              <a:rPr lang="en-US" altLang="en-US" dirty="0">
                <a:ea typeface="ヒラギノ角ゴ Pro W3"/>
                <a:cs typeface="ヒラギノ角ゴ Pro W3"/>
              </a:rPr>
              <a:t>Integrate financial and clinical care patient experience</a:t>
            </a:r>
          </a:p>
          <a:p>
            <a:pPr marL="544237" lvl="1" indent="0">
              <a:buNone/>
            </a:pPr>
            <a:endParaRPr lang="en-US" altLang="en-US" i="1" dirty="0">
              <a:ea typeface="ヒラギノ角ゴ Pro W3"/>
              <a:cs typeface="ヒラギノ角ゴ Pro W3"/>
            </a:endParaRPr>
          </a:p>
          <a:p>
            <a:pPr marL="544237" lvl="1" indent="0">
              <a:buNone/>
            </a:pPr>
            <a:endParaRPr lang="en-US" altLang="en-US" dirty="0">
              <a:ea typeface="ヒラギノ角ゴ Pro W3"/>
              <a:cs typeface="ヒラギノ角ゴ Pro W3"/>
            </a:endParaRPr>
          </a:p>
        </p:txBody>
      </p:sp>
      <p:pic>
        <p:nvPicPr>
          <p:cNvPr id="10"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51150" b="20129"/>
          <a:stretch/>
        </p:blipFill>
        <p:spPr>
          <a:xfrm>
            <a:off x="0" y="4982198"/>
            <a:ext cx="12263215" cy="1875802"/>
          </a:xfrm>
          <a:prstGeom prst="rect">
            <a:avLst/>
          </a:prstGeom>
        </p:spPr>
      </p:pic>
      <p:pic>
        <p:nvPicPr>
          <p:cNvPr id="1027" name="Picture 3" descr="C:\Users\Robert\AppData\Local\Microsoft\Windows\INetCache\IE\DHLG2T58\office_telephone_800_clr_14381.png"/>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rot="21396872">
            <a:off x="2107160" y="4692733"/>
            <a:ext cx="1933869" cy="21517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ee the source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ChalkSketch/>
                    </a14:imgEffect>
                    <a14:imgEffect>
                      <a14:saturation sat="67000"/>
                    </a14:imgEffect>
                  </a14:imgLayer>
                </a14:imgProps>
              </a:ext>
              <a:ext uri="{28A0092B-C50C-407E-A947-70E740481C1C}">
                <a14:useLocalDpi xmlns:a14="http://schemas.microsoft.com/office/drawing/2010/main" val="0"/>
              </a:ext>
            </a:extLst>
          </a:blip>
          <a:srcRect/>
          <a:stretch>
            <a:fillRect/>
          </a:stretch>
        </p:blipFill>
        <p:spPr bwMode="auto">
          <a:xfrm rot="21033845">
            <a:off x="89811" y="4494901"/>
            <a:ext cx="2139968" cy="17145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Robert\AppData\Local\Microsoft\Windows\INetCache\IE\SZGZF66F\smart_watch_custom_19224.png"/>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rot="20202259">
            <a:off x="9413101" y="3789693"/>
            <a:ext cx="3199990" cy="284159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Robert\AppData\Local\Microsoft\Windows\INetCache\IE\DHLG2T58\graph_laptop_pc_800_clr_1233.png"/>
          <p:cNvPicPr>
            <a:picLocks noChangeAspect="1" noChangeArrowheads="1"/>
          </p:cNvPicPr>
          <p:nvPr/>
        </p:nvPicPr>
        <p:blipFill>
          <a:blip r:embed="rId10">
            <a:extLst>
              <a:ext uri="{BEBA8EAE-BF5A-486C-A8C5-ECC9F3942E4B}">
                <a14:imgProps xmlns:a14="http://schemas.microsoft.com/office/drawing/2010/main">
                  <a14:imgLayer r:embed="rId11">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4102876" y="4184065"/>
            <a:ext cx="4057461" cy="28655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obert\AppData\Local\Microsoft\Windows\INetCache\IE\IJ272BHT\touch_phone_blank_pc_800_clr_2329.png"/>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rot="199969">
            <a:off x="7880847" y="4439751"/>
            <a:ext cx="1823845" cy="26576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See the source im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2332" y="4184066"/>
            <a:ext cx="1991762" cy="25201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Robert\AppData\Local\Microsoft\Windows\INetCache\IE\SZGZF66F\heart_in_hands_pc_800_clr_4138.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53070" y="4184066"/>
            <a:ext cx="2616584" cy="214887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418563" y="274639"/>
            <a:ext cx="11163837" cy="719973"/>
          </a:xfrm>
        </p:spPr>
        <p:txBody>
          <a:bodyPr/>
          <a:lstStyle/>
          <a:p>
            <a:r>
              <a:rPr lang="en-US" altLang="en-US" sz="3000" dirty="0">
                <a:ea typeface="ヒラギノ角ゴ Pro W3"/>
                <a:cs typeface="ヒラギノ角ゴ Pro W3"/>
              </a:rPr>
              <a:t>The Journey – Digital Options </a:t>
            </a:r>
            <a:r>
              <a:rPr lang="en-US" altLang="en-US" sz="3000" i="1" dirty="0">
                <a:ea typeface="ヒラギノ角ゴ Pro W3"/>
                <a:cs typeface="ヒラギノ角ゴ Pro W3"/>
              </a:rPr>
              <a:t>and</a:t>
            </a:r>
            <a:r>
              <a:rPr lang="en-US" altLang="en-US" sz="3000" dirty="0">
                <a:ea typeface="ヒラギノ角ゴ Pro W3"/>
                <a:cs typeface="ヒラギノ角ゴ Pro W3"/>
              </a:rPr>
              <a:t> </a:t>
            </a:r>
            <a:r>
              <a:rPr lang="en-US" altLang="en-US" sz="3000" b="1" dirty="0">
                <a:ea typeface="ヒラギノ角ゴ Pro W3"/>
                <a:cs typeface="ヒラギノ角ゴ Pro W3"/>
              </a:rPr>
              <a:t>Personalized Care</a:t>
            </a:r>
            <a:endParaRPr lang="en-US" sz="3000" b="1" dirty="0"/>
          </a:p>
        </p:txBody>
      </p:sp>
      <p:pic>
        <p:nvPicPr>
          <p:cNvPr id="16" name="Picture 15" descr="See the source image"/>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3237" r="71268"/>
          <a:stretch/>
        </p:blipFill>
        <p:spPr bwMode="auto">
          <a:xfrm>
            <a:off x="3583183" y="4250232"/>
            <a:ext cx="1039386" cy="24114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See the source image"/>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9449" r="54367"/>
          <a:stretch/>
        </p:blipFill>
        <p:spPr bwMode="auto">
          <a:xfrm>
            <a:off x="7281942" y="4250232"/>
            <a:ext cx="1046385" cy="23560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See the source image"/>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45719" r="38097"/>
          <a:stretch/>
        </p:blipFill>
        <p:spPr bwMode="auto">
          <a:xfrm>
            <a:off x="9135548" y="4184067"/>
            <a:ext cx="1171784" cy="24222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See the source image"/>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61717" r="21411"/>
          <a:stretch/>
        </p:blipFill>
        <p:spPr bwMode="auto">
          <a:xfrm>
            <a:off x="11013096" y="4181278"/>
            <a:ext cx="1101397" cy="2346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95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z="3600" dirty="0">
                <a:ea typeface="ヒラギノ角ゴ Pro W3"/>
                <a:cs typeface="ヒラギノ角ゴ Pro W3"/>
              </a:rPr>
              <a:t>Conclusion</a:t>
            </a:r>
          </a:p>
        </p:txBody>
      </p:sp>
      <p:sp>
        <p:nvSpPr>
          <p:cNvPr id="22532" name="Content Placeholder 1"/>
          <p:cNvSpPr>
            <a:spLocks noGrp="1"/>
          </p:cNvSpPr>
          <p:nvPr>
            <p:ph idx="1"/>
          </p:nvPr>
        </p:nvSpPr>
        <p:spPr>
          <a:xfrm>
            <a:off x="328957" y="1446999"/>
            <a:ext cx="10972800" cy="4525963"/>
          </a:xfrm>
        </p:spPr>
        <p:txBody>
          <a:bodyPr/>
          <a:lstStyle/>
          <a:p>
            <a:r>
              <a:rPr lang="en-US" altLang="en-US" sz="2400" dirty="0">
                <a:ea typeface="ヒラギノ角ゴ Pro W3"/>
                <a:cs typeface="ヒラギノ角ゴ Pro W3"/>
              </a:rPr>
              <a:t>This will be hard work and will require taking time away from very busy individuals</a:t>
            </a:r>
          </a:p>
          <a:p>
            <a:r>
              <a:rPr lang="en-US" altLang="en-US" sz="2400" dirty="0">
                <a:ea typeface="ヒラギノ角ゴ Pro W3"/>
                <a:cs typeface="ヒラギノ角ゴ Pro W3"/>
              </a:rPr>
              <a:t>However, if done right will differentiate you from your competitors </a:t>
            </a:r>
          </a:p>
          <a:p>
            <a:r>
              <a:rPr lang="en-US" altLang="en-US" sz="2400" dirty="0">
                <a:ea typeface="ヒラギノ角ゴ Pro W3"/>
                <a:cs typeface="ヒラギノ角ゴ Pro W3"/>
              </a:rPr>
              <a:t>Whole process will become more efficient - you will have the time to send with those who need the extra assistance as all your millennials are completing everything on line ahead of their presentation </a:t>
            </a:r>
          </a:p>
          <a:p>
            <a:r>
              <a:rPr lang="en-US" altLang="en-US" sz="2400" dirty="0">
                <a:ea typeface="ヒラギノ角ゴ Pro W3"/>
                <a:cs typeface="ヒラギノ角ゴ Pro W3"/>
              </a:rPr>
              <a:t>Builds brand loyalty, which is tough in today's Healthcare environment</a:t>
            </a:r>
          </a:p>
          <a:p>
            <a:r>
              <a:rPr lang="en-US" altLang="en-US" sz="2400" dirty="0">
                <a:ea typeface="ヒラギノ角ゴ Pro W3"/>
                <a:cs typeface="ヒラギノ角ゴ Pro W3"/>
              </a:rPr>
              <a:t>Stay diligent and work to identify any pain points and eliminate the red tape</a:t>
            </a:r>
          </a:p>
          <a:p>
            <a:r>
              <a:rPr lang="en-US" altLang="en-US" sz="2400" dirty="0">
                <a:ea typeface="ヒラギノ角ゴ Pro W3"/>
                <a:cs typeface="ヒラギノ角ゴ Pro W3"/>
              </a:rPr>
              <a:t>Thank you - will be glad to come back next year and share the progress made </a:t>
            </a:r>
          </a:p>
          <a:p>
            <a:endParaRPr lang="en-US" altLang="en-US" sz="2400" dirty="0">
              <a:ea typeface="ヒラギノ角ゴ Pro W3"/>
              <a:cs typeface="ヒラギノ角ゴ Pro W3"/>
            </a:endParaRPr>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51150" b="20129"/>
          <a:stretch/>
        </p:blipFill>
        <p:spPr>
          <a:xfrm>
            <a:off x="0" y="4982198"/>
            <a:ext cx="12263215" cy="1875802"/>
          </a:xfrm>
          <a:prstGeom prst="rect">
            <a:avLst/>
          </a:prstGeom>
        </p:spPr>
      </p:pic>
      <p:pic>
        <p:nvPicPr>
          <p:cNvPr id="4099" name="Picture 3" descr="C:\Users\Robert\AppData\Local\Microsoft\Windows\INetCache\IE\IJ272BHT\custom_corner_street_sign_1424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9162" y="3607979"/>
            <a:ext cx="1932838" cy="297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253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360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98D7-88BE-4EE5-9EEA-C54AC49E0FA3}"/>
              </a:ext>
            </a:extLst>
          </p:cNvPr>
          <p:cNvSpPr>
            <a:spLocks noGrp="1"/>
          </p:cNvSpPr>
          <p:nvPr>
            <p:ph type="title"/>
          </p:nvPr>
        </p:nvSpPr>
        <p:spPr>
          <a:xfrm>
            <a:off x="1451579" y="523875"/>
            <a:ext cx="9603275" cy="1329879"/>
          </a:xfrm>
        </p:spPr>
        <p:txBody>
          <a:bodyPr>
            <a:noAutofit/>
          </a:bodyPr>
          <a:lstStyle/>
          <a:p>
            <a:r>
              <a:rPr lang="en-US" sz="3200" dirty="0"/>
              <a:t>2) Now the patient is an </a:t>
            </a:r>
            <a:r>
              <a:rPr lang="en-US" sz="3200" dirty="0" err="1"/>
              <a:t>inpt</a:t>
            </a:r>
            <a:r>
              <a:rPr lang="en-US" sz="3200" dirty="0"/>
              <a:t>  or is it observation  and what does that mean to the patient?  What is a hospitalist?</a:t>
            </a:r>
          </a:p>
        </p:txBody>
      </p:sp>
      <p:sp>
        <p:nvSpPr>
          <p:cNvPr id="3" name="Content Placeholder 2">
            <a:extLst>
              <a:ext uri="{FF2B5EF4-FFF2-40B4-BE49-F238E27FC236}">
                <a16:creationId xmlns:a16="http://schemas.microsoft.com/office/drawing/2014/main" id="{F6313BCB-0CD3-482C-9261-E95F501C1118}"/>
              </a:ext>
            </a:extLst>
          </p:cNvPr>
          <p:cNvSpPr>
            <a:spLocks noGrp="1"/>
          </p:cNvSpPr>
          <p:nvPr>
            <p:ph idx="1"/>
          </p:nvPr>
        </p:nvSpPr>
        <p:spPr>
          <a:xfrm>
            <a:off x="1451579" y="2015732"/>
            <a:ext cx="9603275" cy="4037749"/>
          </a:xfrm>
        </p:spPr>
        <p:txBody>
          <a:bodyPr>
            <a:normAutofit fontScale="85000" lnSpcReduction="10000"/>
          </a:bodyPr>
          <a:lstStyle/>
          <a:p>
            <a:r>
              <a:rPr lang="en-US" dirty="0"/>
              <a:t>This is when it gets extremely difficult to be a patient in the healthcare system.</a:t>
            </a:r>
          </a:p>
          <a:p>
            <a:r>
              <a:rPr lang="en-US" dirty="0"/>
              <a:t>Another complete nursing work up, another doctor asking the same questions, another set of new forms/The Important Medicare, moved from the ER ‘eventually’ to the floor.  Placed in room 204. </a:t>
            </a:r>
            <a:r>
              <a:rPr lang="en-US" i="1" dirty="0"/>
              <a:t>(</a:t>
            </a:r>
            <a:r>
              <a:rPr lang="en-US" i="1" dirty="0">
                <a:solidFill>
                  <a:srgbClr val="FF0000"/>
                </a:solidFill>
              </a:rPr>
              <a:t>How would the </a:t>
            </a:r>
            <a:r>
              <a:rPr lang="en-US" i="1" dirty="0" err="1">
                <a:solidFill>
                  <a:srgbClr val="FF0000"/>
                </a:solidFill>
              </a:rPr>
              <a:t>pt</a:t>
            </a:r>
            <a:r>
              <a:rPr lang="en-US" i="1" dirty="0">
                <a:solidFill>
                  <a:srgbClr val="FF0000"/>
                </a:solidFill>
              </a:rPr>
              <a:t> know they are OBS today vs </a:t>
            </a:r>
            <a:r>
              <a:rPr lang="en-US" i="1" dirty="0" err="1">
                <a:solidFill>
                  <a:srgbClr val="FF0000"/>
                </a:solidFill>
              </a:rPr>
              <a:t>inpt</a:t>
            </a:r>
            <a:r>
              <a:rPr lang="en-US" i="1" dirty="0">
                <a:solidFill>
                  <a:srgbClr val="FF0000"/>
                </a:solidFill>
              </a:rPr>
              <a:t>?  They are in room 204. Insurance pays differently.)</a:t>
            </a:r>
          </a:p>
          <a:p>
            <a:r>
              <a:rPr lang="en-US" u="sng" dirty="0"/>
              <a:t>Who is this ‘hospitalists</a:t>
            </a:r>
            <a:r>
              <a:rPr lang="en-US" dirty="0"/>
              <a:t>’?  Where is my doctor?  “I would feel more comfortable with my primary care/internal medicine doctor who I have known for years.”   Hospitalists can be assigned all medical pts, some surgical, rarely peds or OB…and they change approx. every 4 days/with approx. 25 pts ea.  The continuity to the patient and family is questionable.</a:t>
            </a:r>
          </a:p>
          <a:p>
            <a:r>
              <a:rPr lang="en-US" dirty="0"/>
              <a:t>Each time, if feels like the </a:t>
            </a:r>
            <a:r>
              <a:rPr lang="en-US" dirty="0" err="1"/>
              <a:t>pt</a:t>
            </a:r>
            <a:r>
              <a:rPr lang="en-US" dirty="0"/>
              <a:t> is starting over.   (Paper vs EMR – is there a big difference at the bedside?)</a:t>
            </a:r>
          </a:p>
          <a:p>
            <a:r>
              <a:rPr lang="en-US" dirty="0"/>
              <a:t>And what if the family comes at 5:30 </a:t>
            </a:r>
            <a:r>
              <a:rPr lang="en-US" dirty="0" err="1"/>
              <a:t>p.m</a:t>
            </a:r>
            <a:r>
              <a:rPr lang="en-US" dirty="0"/>
              <a:t> and would like to see the hospitalists – the wait begins.  Who can help the patient’s family rapidly to understand what is happening to their loved one?  </a:t>
            </a:r>
          </a:p>
          <a:p>
            <a:r>
              <a:rPr lang="en-US" dirty="0"/>
              <a:t>Nursing has severe limitations on what they can share.  “You will have to ask the doctor.”</a:t>
            </a:r>
          </a:p>
        </p:txBody>
      </p:sp>
      <p:sp>
        <p:nvSpPr>
          <p:cNvPr id="4" name="Slide Number Placeholder 3">
            <a:extLst>
              <a:ext uri="{FF2B5EF4-FFF2-40B4-BE49-F238E27FC236}">
                <a16:creationId xmlns:a16="http://schemas.microsoft.com/office/drawing/2014/main" id="{1C424550-A737-4D25-A9A1-C55A01C02CB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5634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C3710-C947-4C77-8C96-8EAD45D30BE4}"/>
              </a:ext>
            </a:extLst>
          </p:cNvPr>
          <p:cNvSpPr>
            <a:spLocks noGrp="1"/>
          </p:cNvSpPr>
          <p:nvPr>
            <p:ph type="title"/>
          </p:nvPr>
        </p:nvSpPr>
        <p:spPr/>
        <p:txBody>
          <a:bodyPr>
            <a:normAutofit/>
          </a:bodyPr>
          <a:lstStyle/>
          <a:p>
            <a:r>
              <a:rPr lang="en-US" sz="4000" dirty="0"/>
              <a:t>3)  Now the care plan for treatment begins</a:t>
            </a:r>
          </a:p>
        </p:txBody>
      </p:sp>
      <p:sp>
        <p:nvSpPr>
          <p:cNvPr id="3" name="Content Placeholder 2">
            <a:extLst>
              <a:ext uri="{FF2B5EF4-FFF2-40B4-BE49-F238E27FC236}">
                <a16:creationId xmlns:a16="http://schemas.microsoft.com/office/drawing/2014/main" id="{C4A92F7C-D890-4D50-9058-190680BCB67C}"/>
              </a:ext>
            </a:extLst>
          </p:cNvPr>
          <p:cNvSpPr>
            <a:spLocks noGrp="1"/>
          </p:cNvSpPr>
          <p:nvPr>
            <p:ph idx="1"/>
          </p:nvPr>
        </p:nvSpPr>
        <p:spPr>
          <a:xfrm>
            <a:off x="1451579" y="2015732"/>
            <a:ext cx="9603275" cy="4037749"/>
          </a:xfrm>
        </p:spPr>
        <p:txBody>
          <a:bodyPr>
            <a:normAutofit lnSpcReduction="10000"/>
          </a:bodyPr>
          <a:lstStyle/>
          <a:p>
            <a:r>
              <a:rPr lang="en-US" dirty="0"/>
              <a:t>Care plans are created with a very high level review given to the </a:t>
            </a:r>
            <a:r>
              <a:rPr lang="en-US" dirty="0" err="1"/>
              <a:t>pt</a:t>
            </a:r>
            <a:r>
              <a:rPr lang="en-US" dirty="0"/>
              <a:t> – who just came from the ER.  Hopefully they have friends or family with them.  Who understands what is happening and why this course of treatment is being recommended?  </a:t>
            </a:r>
          </a:p>
          <a:p>
            <a:r>
              <a:rPr lang="en-US" dirty="0"/>
              <a:t>What if it doesn’t work?  How will the </a:t>
            </a:r>
            <a:r>
              <a:rPr lang="en-US" dirty="0" err="1"/>
              <a:t>pt</a:t>
            </a:r>
            <a:r>
              <a:rPr lang="en-US" dirty="0"/>
              <a:t> know /family know?  They are scared and not comfortable with the ‘healthcare words’ that are being used.    Don’t want to appear ‘stupid’ so just shake their head…</a:t>
            </a:r>
          </a:p>
          <a:p>
            <a:r>
              <a:rPr lang="en-US" u="sng" dirty="0"/>
              <a:t>Who can be asked about the coordination of care and what can be expected?</a:t>
            </a:r>
            <a:r>
              <a:rPr lang="en-US" dirty="0"/>
              <a:t>  Again, bedside nursing is always the first point of contact, but many times – have to try to see a doctor.  Can appointments be made ?   ‘Doctors rounds’ are not known to the family or support system.  People have jobs –so how can this be coordinated to reduce concern and improve buy-in? </a:t>
            </a:r>
          </a:p>
          <a:p>
            <a:r>
              <a:rPr lang="en-US" dirty="0"/>
              <a:t>Aftercare and family support only happen with ongoing feedback…fear creates anger.</a:t>
            </a:r>
          </a:p>
          <a:p>
            <a:endParaRPr lang="en-US" dirty="0"/>
          </a:p>
          <a:p>
            <a:endParaRPr lang="en-US" dirty="0"/>
          </a:p>
        </p:txBody>
      </p:sp>
      <p:sp>
        <p:nvSpPr>
          <p:cNvPr id="4" name="Slide Number Placeholder 3">
            <a:extLst>
              <a:ext uri="{FF2B5EF4-FFF2-40B4-BE49-F238E27FC236}">
                <a16:creationId xmlns:a16="http://schemas.microsoft.com/office/drawing/2014/main" id="{A34F1A00-8122-4DA5-939D-9524B9AD17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34415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2E1D4-E02E-4B9C-81FA-85A50734D4B0}"/>
              </a:ext>
            </a:extLst>
          </p:cNvPr>
          <p:cNvSpPr>
            <a:spLocks noGrp="1"/>
          </p:cNvSpPr>
          <p:nvPr>
            <p:ph type="title"/>
          </p:nvPr>
        </p:nvSpPr>
        <p:spPr/>
        <p:txBody>
          <a:bodyPr>
            <a:normAutofit/>
          </a:bodyPr>
          <a:lstStyle/>
          <a:p>
            <a:r>
              <a:rPr lang="en-US" sz="4000" dirty="0"/>
              <a:t>4)  Now it is time to discuss discharge</a:t>
            </a:r>
          </a:p>
        </p:txBody>
      </p:sp>
      <p:sp>
        <p:nvSpPr>
          <p:cNvPr id="3" name="Content Placeholder 2">
            <a:extLst>
              <a:ext uri="{FF2B5EF4-FFF2-40B4-BE49-F238E27FC236}">
                <a16:creationId xmlns:a16="http://schemas.microsoft.com/office/drawing/2014/main" id="{1B9CE2E9-8C24-4C21-B7AB-7E9D2BA1D7D8}"/>
              </a:ext>
            </a:extLst>
          </p:cNvPr>
          <p:cNvSpPr>
            <a:spLocks noGrp="1"/>
          </p:cNvSpPr>
          <p:nvPr>
            <p:ph idx="1"/>
          </p:nvPr>
        </p:nvSpPr>
        <p:spPr>
          <a:xfrm>
            <a:off x="1451579" y="1428750"/>
            <a:ext cx="9603275" cy="4624731"/>
          </a:xfrm>
        </p:spPr>
        <p:txBody>
          <a:bodyPr>
            <a:normAutofit fontScale="92500" lnSpcReduction="10000"/>
          </a:bodyPr>
          <a:lstStyle/>
          <a:p>
            <a:r>
              <a:rPr lang="en-US" dirty="0"/>
              <a:t>Patient has been in the hospital for 2 days.  Everyone is talking – when you go home – and the </a:t>
            </a:r>
            <a:r>
              <a:rPr lang="en-US" dirty="0" err="1"/>
              <a:t>pt</a:t>
            </a:r>
            <a:r>
              <a:rPr lang="en-US" dirty="0"/>
              <a:t> is thinking- “I sure hope I can go home.  Who is going to help me as I live alone?  Or my family all have jobs PLUS/ and I really need to get back to work asap “– wow!</a:t>
            </a:r>
          </a:p>
          <a:p>
            <a:r>
              <a:rPr lang="en-US" u="sng" dirty="0"/>
              <a:t>Who is counseling with me about my insurance or lack of insurance</a:t>
            </a:r>
            <a:r>
              <a:rPr lang="en-US" dirty="0"/>
              <a:t>?   Can someone discuss how much this is going to cost?  Who can explain my insurance package? “Man, oh man, I remember the HR and insurance agent walking thru all this but it was way above my head.  Now I need help!”</a:t>
            </a:r>
          </a:p>
          <a:p>
            <a:r>
              <a:rPr lang="en-US" dirty="0"/>
              <a:t>Discharge instructions include some great clinical follow up – but what about my bill?  </a:t>
            </a:r>
          </a:p>
          <a:p>
            <a:r>
              <a:rPr lang="en-US" dirty="0">
                <a:solidFill>
                  <a:srgbClr val="FF0000"/>
                </a:solidFill>
              </a:rPr>
              <a:t>Where is the onsite Financial Navigator who can reach out to each family/</a:t>
            </a:r>
            <a:r>
              <a:rPr lang="en-US" dirty="0" err="1">
                <a:solidFill>
                  <a:srgbClr val="FF0000"/>
                </a:solidFill>
              </a:rPr>
              <a:t>pt</a:t>
            </a:r>
            <a:r>
              <a:rPr lang="en-US" dirty="0">
                <a:solidFill>
                  <a:srgbClr val="FF0000"/>
                </a:solidFill>
              </a:rPr>
              <a:t> and arrange a ‘no surprise’ visit while the </a:t>
            </a:r>
            <a:r>
              <a:rPr lang="en-US" dirty="0" err="1">
                <a:solidFill>
                  <a:srgbClr val="FF0000"/>
                </a:solidFill>
              </a:rPr>
              <a:t>pt</a:t>
            </a:r>
            <a:r>
              <a:rPr lang="en-US" dirty="0">
                <a:solidFill>
                  <a:srgbClr val="FF0000"/>
                </a:solidFill>
              </a:rPr>
              <a:t> is in-house? </a:t>
            </a:r>
            <a:r>
              <a:rPr lang="en-US" dirty="0"/>
              <a:t> Contact the family, make an appt, talk finances. If not when they are in-house, then when?  (No pre-admission for ER visits.  PS – are you still doing a financial pre-admit visit?)</a:t>
            </a:r>
          </a:p>
          <a:p>
            <a:r>
              <a:rPr lang="en-US" dirty="0"/>
              <a:t>“You will need 24/7 care for about 2 weeks.”  What?  I can’t pay for </a:t>
            </a:r>
            <a:r>
              <a:rPr lang="en-US" dirty="0" err="1"/>
              <a:t>that..where</a:t>
            </a:r>
            <a:r>
              <a:rPr lang="en-US" dirty="0"/>
              <a:t> is that money coming from? .  Oh yeah, I have Medicare.. It pays for everything.”   (a little more humor)</a:t>
            </a:r>
          </a:p>
          <a:p>
            <a:endParaRPr lang="en-US" dirty="0"/>
          </a:p>
        </p:txBody>
      </p:sp>
      <p:sp>
        <p:nvSpPr>
          <p:cNvPr id="4" name="Slide Number Placeholder 3">
            <a:extLst>
              <a:ext uri="{FF2B5EF4-FFF2-40B4-BE49-F238E27FC236}">
                <a16:creationId xmlns:a16="http://schemas.microsoft.com/office/drawing/2014/main" id="{3841D55F-E886-4FE4-A207-7A0189E5F2F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954875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B08B9-1543-4B56-9AB0-DBF030336B3A}"/>
              </a:ext>
            </a:extLst>
          </p:cNvPr>
          <p:cNvSpPr>
            <a:spLocks noGrp="1"/>
          </p:cNvSpPr>
          <p:nvPr>
            <p:ph type="title"/>
          </p:nvPr>
        </p:nvSpPr>
        <p:spPr/>
        <p:txBody>
          <a:bodyPr>
            <a:normAutofit/>
          </a:bodyPr>
          <a:lstStyle/>
          <a:p>
            <a:r>
              <a:rPr lang="en-US" sz="4400" dirty="0"/>
              <a:t>5) Now the post discharge anguish</a:t>
            </a:r>
          </a:p>
        </p:txBody>
      </p:sp>
      <p:sp>
        <p:nvSpPr>
          <p:cNvPr id="3" name="Content Placeholder 2">
            <a:extLst>
              <a:ext uri="{FF2B5EF4-FFF2-40B4-BE49-F238E27FC236}">
                <a16:creationId xmlns:a16="http://schemas.microsoft.com/office/drawing/2014/main" id="{EA890D62-0D4D-485D-8959-7350A2990694}"/>
              </a:ext>
            </a:extLst>
          </p:cNvPr>
          <p:cNvSpPr>
            <a:spLocks noGrp="1"/>
          </p:cNvSpPr>
          <p:nvPr>
            <p:ph idx="1"/>
          </p:nvPr>
        </p:nvSpPr>
        <p:spPr>
          <a:xfrm>
            <a:off x="1251678" y="1533525"/>
            <a:ext cx="10178322" cy="5010150"/>
          </a:xfrm>
        </p:spPr>
        <p:txBody>
          <a:bodyPr>
            <a:normAutofit fontScale="92500"/>
          </a:bodyPr>
          <a:lstStyle/>
          <a:p>
            <a:r>
              <a:rPr lang="en-US" dirty="0"/>
              <a:t>Physical therapy is ordered.  Your preferred provider – in your network – but not part of the hospital’s Electronic medical record network.</a:t>
            </a:r>
          </a:p>
          <a:p>
            <a:r>
              <a:rPr lang="en-US" dirty="0"/>
              <a:t>The hospital ‘may’ connect with all the healthcare providers – pharmacy, PT, community providers, Home health, DME, SNF, </a:t>
            </a:r>
            <a:r>
              <a:rPr lang="en-US" dirty="0" err="1"/>
              <a:t>etc</a:t>
            </a:r>
            <a:r>
              <a:rPr lang="en-US" dirty="0"/>
              <a:t> – to ‘send them access’ to look up info on the patient….</a:t>
            </a:r>
          </a:p>
          <a:p>
            <a:r>
              <a:rPr lang="en-US" dirty="0"/>
              <a:t>But there is seldom a way for the healthcare provider to send back to the main electronic record.  Your primary physician is part of a ‘one network/EMR” so there is no way to get all the healthcare updates back…</a:t>
            </a:r>
          </a:p>
          <a:p>
            <a:r>
              <a:rPr lang="en-US" dirty="0"/>
              <a:t>Oh yeah – the provider said – you can take the records and give them to your provider.  WHAT?  </a:t>
            </a:r>
          </a:p>
          <a:p>
            <a:r>
              <a:rPr lang="en-US" u="sng" dirty="0"/>
              <a:t>Huge patient disruption with the lack of interoperability</a:t>
            </a:r>
            <a:r>
              <a:rPr lang="en-US" dirty="0"/>
              <a:t>…  sharing back and forth.  Avoids duplication, poor coordination of care, better patient access of updated info… WHY NOT?</a:t>
            </a:r>
          </a:p>
          <a:p>
            <a:r>
              <a:rPr lang="en-US" dirty="0">
                <a:solidFill>
                  <a:srgbClr val="FF0000"/>
                </a:solidFill>
              </a:rPr>
              <a:t>PS  Some state have mandated Interoperability. .   Love it!     But do we really need to have a law to force us to step up and coordinate on behalf of the </a:t>
            </a:r>
            <a:r>
              <a:rPr lang="en-US" dirty="0" err="1">
                <a:solidFill>
                  <a:srgbClr val="FF0000"/>
                </a:solidFill>
              </a:rPr>
              <a:t>pt</a:t>
            </a:r>
            <a:r>
              <a:rPr lang="en-US" dirty="0">
                <a:solidFill>
                  <a:srgbClr val="FF0000"/>
                </a:solidFill>
              </a:rPr>
              <a:t>?   Social Determinants of health= Public Health</a:t>
            </a:r>
          </a:p>
        </p:txBody>
      </p:sp>
      <p:sp>
        <p:nvSpPr>
          <p:cNvPr id="4" name="Slide Number Placeholder 3">
            <a:extLst>
              <a:ext uri="{FF2B5EF4-FFF2-40B4-BE49-F238E27FC236}">
                <a16:creationId xmlns:a16="http://schemas.microsoft.com/office/drawing/2014/main" id="{C97DECF3-388A-4E42-8F22-D0B0EB9576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73515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4AB79-1E97-483C-8EE5-A9C6C2410CA1}"/>
              </a:ext>
            </a:extLst>
          </p:cNvPr>
          <p:cNvSpPr>
            <a:spLocks noGrp="1"/>
          </p:cNvSpPr>
          <p:nvPr>
            <p:ph type="title"/>
          </p:nvPr>
        </p:nvSpPr>
        <p:spPr/>
        <p:txBody>
          <a:bodyPr>
            <a:normAutofit/>
          </a:bodyPr>
          <a:lstStyle/>
          <a:p>
            <a:r>
              <a:rPr lang="en-US" sz="4000" dirty="0"/>
              <a:t>More complications – transfers out of network</a:t>
            </a:r>
          </a:p>
        </p:txBody>
      </p:sp>
      <p:sp>
        <p:nvSpPr>
          <p:cNvPr id="3" name="Content Placeholder 2">
            <a:extLst>
              <a:ext uri="{FF2B5EF4-FFF2-40B4-BE49-F238E27FC236}">
                <a16:creationId xmlns:a16="http://schemas.microsoft.com/office/drawing/2014/main" id="{589B758C-0A46-45ED-9C84-E3C48D9F9317}"/>
              </a:ext>
            </a:extLst>
          </p:cNvPr>
          <p:cNvSpPr>
            <a:spLocks noGrp="1"/>
          </p:cNvSpPr>
          <p:nvPr>
            <p:ph idx="1"/>
          </p:nvPr>
        </p:nvSpPr>
        <p:spPr>
          <a:xfrm>
            <a:off x="1451579" y="1743076"/>
            <a:ext cx="9603275" cy="4514850"/>
          </a:xfrm>
        </p:spPr>
        <p:txBody>
          <a:bodyPr>
            <a:normAutofit fontScale="85000" lnSpcReduction="20000"/>
          </a:bodyPr>
          <a:lstStyle/>
          <a:p>
            <a:r>
              <a:rPr lang="en-US" dirty="0"/>
              <a:t>Patient deteriorates.  Time to transfer to a higher level of care.  Now new bills from another healthcare provider.    New care givers, start over again with all the interview questions, insurance, paperwork… wow!</a:t>
            </a:r>
          </a:p>
          <a:p>
            <a:r>
              <a:rPr lang="en-US" u="sng" dirty="0"/>
              <a:t>Out of network?  What?  Isn’t this an emergency?   </a:t>
            </a:r>
            <a:r>
              <a:rPr lang="en-US" dirty="0"/>
              <a:t>How would the family know to ask:  “did you check with my insurance to ensure you are in our network?”   The daughter is placed in NCCU –what is my priority?</a:t>
            </a:r>
          </a:p>
          <a:p>
            <a:r>
              <a:rPr lang="en-US" b="1" dirty="0">
                <a:solidFill>
                  <a:srgbClr val="FF0000"/>
                </a:solidFill>
              </a:rPr>
              <a:t>Insurance denies</a:t>
            </a:r>
            <a:r>
              <a:rPr lang="en-US" dirty="0"/>
              <a:t>.  Did the transferring hospital contact the family to discuss out of network and what they were doing on their behalf? Which </a:t>
            </a:r>
            <a:r>
              <a:rPr lang="en-US" dirty="0" err="1"/>
              <a:t>pt</a:t>
            </a:r>
            <a:r>
              <a:rPr lang="en-US" dirty="0"/>
              <a:t>/family member knows how to ‘battle’ the out of network denials?</a:t>
            </a:r>
          </a:p>
          <a:p>
            <a:r>
              <a:rPr lang="en-US" dirty="0"/>
              <a:t>HINT:  Hospital may be covered- </a:t>
            </a:r>
            <a:r>
              <a:rPr lang="en-US" dirty="0" err="1"/>
              <a:t>pt</a:t>
            </a:r>
            <a:r>
              <a:rPr lang="en-US" dirty="0"/>
              <a:t> portion should be in-network rates.  But what about all the </a:t>
            </a:r>
            <a:r>
              <a:rPr lang="en-US" dirty="0" err="1"/>
              <a:t>interps</a:t>
            </a:r>
            <a:r>
              <a:rPr lang="en-US" dirty="0"/>
              <a:t> and all the consulting physicians?   If employees, should be auto covered.  If not, Surprise Bills!  When the payer denies, who is helping the </a:t>
            </a:r>
            <a:r>
              <a:rPr lang="en-US" dirty="0" err="1"/>
              <a:t>pt</a:t>
            </a:r>
            <a:r>
              <a:rPr lang="en-US" dirty="0"/>
              <a:t> fight to get the healthcare provider paid?  </a:t>
            </a:r>
          </a:p>
          <a:p>
            <a:r>
              <a:rPr lang="en-US" dirty="0"/>
              <a:t>Where is the patient financial navigator advocate?  (SW knows some, but not the ‘guts’ of the insurance world and who is the contact for the family/</a:t>
            </a:r>
            <a:r>
              <a:rPr lang="en-US" dirty="0" err="1"/>
              <a:t>pt</a:t>
            </a:r>
            <a:r>
              <a:rPr lang="en-US" dirty="0"/>
              <a:t> to reach out to when the insurance starts denying?)</a:t>
            </a:r>
          </a:p>
          <a:p>
            <a:r>
              <a:rPr lang="en-US" dirty="0"/>
              <a:t>No patient/family knows how to work within the insurance /healthcare provider MAZE.  And then bad debt happens.  (500,000 pts declared bankruptcy in 2018… 1 in 6 families have a healthcare bad debt.  </a:t>
            </a:r>
            <a:r>
              <a:rPr lang="en-US" dirty="0">
                <a:solidFill>
                  <a:srgbClr val="FF0000"/>
                </a:solidFill>
              </a:rPr>
              <a:t>What does a </a:t>
            </a:r>
            <a:r>
              <a:rPr lang="en-US" dirty="0" err="1">
                <a:solidFill>
                  <a:srgbClr val="FF0000"/>
                </a:solidFill>
              </a:rPr>
              <a:t>pt</a:t>
            </a:r>
            <a:r>
              <a:rPr lang="en-US" dirty="0">
                <a:solidFill>
                  <a:srgbClr val="FF0000"/>
                </a:solidFill>
              </a:rPr>
              <a:t> financial navigator cost?)</a:t>
            </a:r>
          </a:p>
        </p:txBody>
      </p:sp>
      <p:sp>
        <p:nvSpPr>
          <p:cNvPr id="4" name="Slide Number Placeholder 3">
            <a:extLst>
              <a:ext uri="{FF2B5EF4-FFF2-40B4-BE49-F238E27FC236}">
                <a16:creationId xmlns:a16="http://schemas.microsoft.com/office/drawing/2014/main" id="{79C96383-AC9B-462A-8E9E-7B51186912A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38862861"/>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1C75B0"/>
      </a:accent1>
      <a:accent2>
        <a:srgbClr val="63AF34"/>
      </a:accent2>
      <a:accent3>
        <a:srgbClr val="0092D2"/>
      </a:accent3>
      <a:accent4>
        <a:srgbClr val="5AB1CB"/>
      </a:accent4>
      <a:accent5>
        <a:srgbClr val="85BB38"/>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effectLst/>
      </a:spPr>
      <a:bodyPr rtlCol="0" anchor="ctr"/>
      <a:lstStyle>
        <a:defPPr>
          <a:defRPr sz="1200"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1C75B0"/>
    </a:accent1>
    <a:accent2>
      <a:srgbClr val="63AF34"/>
    </a:accent2>
    <a:accent3>
      <a:srgbClr val="0092D2"/>
    </a:accent3>
    <a:accent4>
      <a:srgbClr val="5AB1CB"/>
    </a:accent4>
    <a:accent5>
      <a:srgbClr val="85BB38"/>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TM10001106[[fn=Badge]]</Template>
  <TotalTime>740</TotalTime>
  <Words>6166</Words>
  <Application>Microsoft Office PowerPoint</Application>
  <PresentationFormat>Widescreen</PresentationFormat>
  <Paragraphs>499</Paragraphs>
  <Slides>47</Slides>
  <Notes>19</Notes>
  <HiddenSlides>0</HiddenSlides>
  <MMClips>0</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1</vt:i4>
      </vt:variant>
      <vt:variant>
        <vt:lpstr>Slide Titles</vt:lpstr>
      </vt:variant>
      <vt:variant>
        <vt:i4>47</vt:i4>
      </vt:variant>
    </vt:vector>
  </HeadingPairs>
  <TitlesOfParts>
    <vt:vector size="68" baseType="lpstr">
      <vt:lpstr>Arial</vt:lpstr>
      <vt:lpstr>Arial Black</vt:lpstr>
      <vt:lpstr>Arial Rounded MT Bold</vt:lpstr>
      <vt:lpstr>Calibri</vt:lpstr>
      <vt:lpstr>Corbel</vt:lpstr>
      <vt:lpstr>Courier New</vt:lpstr>
      <vt:lpstr>Gill Sans MT</vt:lpstr>
      <vt:lpstr>Impact</vt:lpstr>
      <vt:lpstr>Trebuchet MS</vt:lpstr>
      <vt:lpstr>Wingdings</vt:lpstr>
      <vt:lpstr>Office Theme</vt:lpstr>
      <vt:lpstr>1_Office Theme</vt:lpstr>
      <vt:lpstr>1_Custom Design</vt:lpstr>
      <vt:lpstr>Custom Design</vt:lpstr>
      <vt:lpstr>3_Custom Design</vt:lpstr>
      <vt:lpstr>2_Office Theme</vt:lpstr>
      <vt:lpstr>2_Custom Design</vt:lpstr>
      <vt:lpstr>4_Custom Design</vt:lpstr>
      <vt:lpstr>Badge</vt:lpstr>
      <vt:lpstr>Parallax</vt:lpstr>
      <vt:lpstr>Picture</vt:lpstr>
      <vt:lpstr>LiVING the patient experience </vt:lpstr>
      <vt:lpstr>Paying it forward – The power of One We can make a difference…  isn’t that why we are in healthcare? </vt:lpstr>
      <vt:lpstr>Healthcare is personal.  WALK THRU THE INTERNAL REVENUE CYCLE AND LOOK FOR WHERE PATIENTS GET ‘LOST.’</vt:lpstr>
      <vt:lpstr>1) The patient arrives in the ER.  Family or a friend  or   maybe the pt came alone</vt:lpstr>
      <vt:lpstr>2) Now the patient is an inpt  or is it observation  and what does that mean to the patient?  What is a hospitalist?</vt:lpstr>
      <vt:lpstr>3)  Now the care plan for treatment begins</vt:lpstr>
      <vt:lpstr>4)  Now it is time to discuss discharge</vt:lpstr>
      <vt:lpstr>5) Now the post discharge anguish</vt:lpstr>
      <vt:lpstr>More complications – transfers out of network</vt:lpstr>
      <vt:lpstr>“words’ our community doesn’t understand –Dreaded words:  out of network &amp;  Surprise Bills</vt:lpstr>
      <vt:lpstr>“Out of pocket costs and premiums up 67% from 10 years ago.” Kaiser Family Foundation 9-19</vt:lpstr>
      <vt:lpstr>Prior-authorization – 2nd most dreaded word to the patient/provider</vt:lpstr>
      <vt:lpstr>Our Seniors – Traditional/Original Medicare vs.  Medicare Advantage</vt:lpstr>
      <vt:lpstr>Finally – the bill – Biggest Surprise Bill of all!</vt:lpstr>
      <vt:lpstr>Last thoughts  - the Exchange/Marketplace</vt:lpstr>
      <vt:lpstr>Idaho’s Rural Community Hospitals 8 of 27 hospitals are financially viable, per IHA, 2018</vt:lpstr>
      <vt:lpstr>We can be the change we want to see.. BE the patient.</vt:lpstr>
      <vt:lpstr>Thanks for Joining Us in this  Educational Journey…</vt:lpstr>
      <vt:lpstr>Meet  Stillwater Medical</vt:lpstr>
      <vt:lpstr>Our Focus…Intentional Excellence</vt:lpstr>
      <vt:lpstr>Our Healthcare Disruption Challenges</vt:lpstr>
      <vt:lpstr>Interoperability???</vt:lpstr>
      <vt:lpstr>Interoperability Definition…</vt:lpstr>
      <vt:lpstr>Provider Information Challenges Become Patient Care Disrupters</vt:lpstr>
      <vt:lpstr>Increase Patient Trust…”Ask One Time”</vt:lpstr>
      <vt:lpstr>PowerPoint Presentation</vt:lpstr>
      <vt:lpstr>Building a Healthier Community</vt:lpstr>
      <vt:lpstr>Most Recent Recognition and Awards</vt:lpstr>
      <vt:lpstr>Memorial’s Journey</vt:lpstr>
      <vt:lpstr>PowerPoint Presentation</vt:lpstr>
      <vt:lpstr>Memorial footprint</vt:lpstr>
      <vt:lpstr>PowerPoint Presentation</vt:lpstr>
      <vt:lpstr>Memorial’s vision</vt:lpstr>
      <vt:lpstr>Growing Pains and “Hassle Factors”</vt:lpstr>
      <vt:lpstr>So what are we going to do about it?</vt:lpstr>
      <vt:lpstr>Building a Healthier Community</vt:lpstr>
      <vt:lpstr>Memorial Hermann  Patient Experience  -  A New Journey  November 12, 2019</vt:lpstr>
      <vt:lpstr>Integrated Delivery System </vt:lpstr>
      <vt:lpstr>Award-Winning Services </vt:lpstr>
      <vt:lpstr>Key Accomplishments </vt:lpstr>
      <vt:lpstr>PowerPoint Presentation</vt:lpstr>
      <vt:lpstr>The Customer Experience Journey</vt:lpstr>
      <vt:lpstr>Touch Points, Processes, and Software</vt:lpstr>
      <vt:lpstr>The Journey – Digital Options and Personalized Care</vt:lpstr>
      <vt:lpstr>The Journey – Digital Options and Personalized Care</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the patient experience</dc:title>
  <dc:creator>dwert1@mindspring.com</dc:creator>
  <cp:lastModifiedBy>Megan Cargile</cp:lastModifiedBy>
  <cp:revision>81</cp:revision>
  <dcterms:created xsi:type="dcterms:W3CDTF">2019-11-05T04:14:59Z</dcterms:created>
  <dcterms:modified xsi:type="dcterms:W3CDTF">2019-11-10T22:31:35Z</dcterms:modified>
</cp:coreProperties>
</file>